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s>

</file>

<file path=ppt/media/image1.gif>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78" name="Shape 78"/>
          <p:cNvSpPr/>
          <p:nvPr>
            <p:ph type="sldImg"/>
          </p:nvPr>
        </p:nvSpPr>
        <p:spPr>
          <a:xfrm>
            <a:off x="1143000" y="685800"/>
            <a:ext cx="4572000" cy="3429000"/>
          </a:xfrm>
          <a:prstGeom prst="rect">
            <a:avLst/>
          </a:prstGeom>
        </p:spPr>
        <p:txBody>
          <a:bodyPr/>
          <a:lstStyle/>
          <a:p>
            <a:pPr/>
          </a:p>
        </p:txBody>
      </p:sp>
      <p:sp>
        <p:nvSpPr>
          <p:cNvPr id="79" name="Shape 7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8" y="1151929"/>
            <a:ext cx="7358064" cy="2321720"/>
          </a:xfrm>
          <a:prstGeom prst="rect">
            <a:avLst/>
          </a:prstGeom>
        </p:spPr>
        <p:txBody>
          <a:bodyPr lIns="35718" tIns="35718" rIns="35718" bIns="35718" anchor="b"/>
          <a:lstStyle>
            <a:lvl1pPr defTabSz="410765">
              <a:defRPr>
                <a:solidFill>
                  <a:srgbClr val="000080"/>
                </a:solidFill>
              </a:defRPr>
            </a:lvl1pPr>
          </a:lstStyle>
          <a:p>
            <a:pPr/>
            <a:r>
              <a:t>Title Text</a:t>
            </a:r>
          </a:p>
        </p:txBody>
      </p:sp>
      <p:sp>
        <p:nvSpPr>
          <p:cNvPr id="44"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Slide Number"/>
          <p:cNvSpPr txBox="1"/>
          <p:nvPr>
            <p:ph type="sldNum" sz="quarter" idx="2"/>
          </p:nvPr>
        </p:nvSpPr>
        <p:spPr>
          <a:xfrm>
            <a:off x="6553200" y="6248400"/>
            <a:ext cx="1905000" cy="269240"/>
          </a:xfrm>
          <a:prstGeom prst="rect">
            <a:avLst/>
          </a:prstGeom>
        </p:spPr>
        <p:txBody>
          <a:bodyPr wrap="square" lIns="45719" tIns="45719" rIns="45719" bIns="45719"/>
          <a:lstStyle>
            <a:lvl1pPr algn="r" defTabSz="914400">
              <a:defRPr>
                <a:latin typeface="Times"/>
                <a:ea typeface="Times"/>
                <a:cs typeface="Times"/>
                <a:sym typeface="Times"/>
              </a:defRPr>
            </a:lvl1pPr>
          </a:lstStyle>
          <a:p>
            <a:pPr/>
            <a:fld id="{86CB4B4D-7CA3-9044-876B-883B54F8677D}" type="slidenum"/>
          </a:p>
        </p:txBody>
      </p:sp>
      <p:sp>
        <p:nvSpPr>
          <p:cNvPr id="62" name="Title Text"/>
          <p:cNvSpPr txBox="1"/>
          <p:nvPr>
            <p:ph type="title"/>
          </p:nvPr>
        </p:nvSpPr>
        <p:spPr>
          <a:xfrm>
            <a:off x="685799" y="380999"/>
            <a:ext cx="7772401" cy="1600201"/>
          </a:xfrm>
          <a:prstGeom prst="rect">
            <a:avLst/>
          </a:prstGeom>
        </p:spPr>
        <p:txBody>
          <a:bodyPr lIns="45719" tIns="45719" rIns="45719" bIns="45719">
            <a:noAutofit/>
          </a:bodyPr>
          <a:lstStyle>
            <a:lvl1pPr defTabSz="914400">
              <a:defRPr b="0" sz="4200">
                <a:solidFill>
                  <a:srgbClr val="000000"/>
                </a:solidFill>
                <a:latin typeface="Times"/>
                <a:ea typeface="Times"/>
                <a:cs typeface="Times"/>
                <a:sym typeface="Times"/>
              </a:defRPr>
            </a:lvl1pPr>
          </a:lstStyle>
          <a:p>
            <a:pPr/>
            <a:r>
              <a:t>Title Text</a:t>
            </a:r>
          </a:p>
        </p:txBody>
      </p:sp>
      <p:sp>
        <p:nvSpPr>
          <p:cNvPr id="63" name="Body Level One…"/>
          <p:cNvSpPr txBox="1"/>
          <p:nvPr>
            <p:ph type="body" idx="1"/>
          </p:nvPr>
        </p:nvSpPr>
        <p:spPr>
          <a:xfrm>
            <a:off x="685799" y="1981200"/>
            <a:ext cx="7772401" cy="4876801"/>
          </a:xfrm>
          <a:prstGeom prst="rect">
            <a:avLst/>
          </a:prstGeom>
        </p:spPr>
        <p:txBody>
          <a:bodyPr lIns="45719" tIns="45719" rIns="45719" bIns="45719" anchor="t">
            <a:noAutofit/>
          </a:bodyPr>
          <a:lstStyle>
            <a:lvl1pPr marL="321468" indent="-321468" defTabSz="914400">
              <a:spcBef>
                <a:spcPts val="700"/>
              </a:spcBef>
              <a:buSzPct val="100000"/>
              <a:buChar char="»"/>
              <a:defRPr sz="3000">
                <a:latin typeface="Times"/>
                <a:ea typeface="Times"/>
                <a:cs typeface="Times"/>
                <a:sym typeface="Times"/>
              </a:defRPr>
            </a:lvl1pPr>
            <a:lvl2pPr marL="763360" indent="-306160"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6" y="312538"/>
            <a:ext cx="7804548" cy="1518048"/>
          </a:xfrm>
          <a:prstGeom prst="rect">
            <a:avLst/>
          </a:prstGeom>
        </p:spPr>
        <p:txBody>
          <a:bodyPr lIns="35718" tIns="35718" rIns="35718" bIns="35718"/>
          <a:lstStyle>
            <a:lvl1pPr defTabSz="410765">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6" y="1830585"/>
            <a:ext cx="7804548" cy="4420197"/>
          </a:xfrm>
          <a:prstGeom prst="rect">
            <a:avLst/>
          </a:prstGeom>
        </p:spPr>
        <p:txBody>
          <a:bodyPr lIns="35718" tIns="35718" rIns="35718" bIns="35718"/>
          <a:lstStyle>
            <a:lvl1pPr marL="271638" indent="-271638" defTabSz="410765">
              <a:defRPr sz="2200"/>
            </a:lvl1pPr>
            <a:lvl2pPr marL="716138" indent="-271638" defTabSz="410765">
              <a:defRPr sz="2200"/>
            </a:lvl2pPr>
            <a:lvl3pPr marL="1160638" indent="-271638" defTabSz="410765">
              <a:defRPr sz="2200"/>
            </a:lvl3pPr>
            <a:lvl4pPr marL="1605138" indent="-271638" defTabSz="410765">
              <a:defRPr sz="2200"/>
            </a:lvl4pPr>
            <a:lvl5pPr marL="2049638" indent="-271638" defTabSz="410765">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5" cy="236538"/>
          </a:xfrm>
          <a:prstGeom prst="rect">
            <a:avLst/>
          </a:prstGeom>
        </p:spPr>
        <p:txBody>
          <a:bodyPr lIns="35718" tIns="35718" rIns="35718" bIns="35718"/>
          <a:lstStyle>
            <a:lvl1pPr defTabSz="410765">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7.pptx"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31.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gif"/></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3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8.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9.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png"/></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Relationships>

</file>

<file path=ppt/slides/_rels/slide5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www.icloud.com/numbers/0leoOOlezWp6BYKSiPJhdXy7Q" TargetMode="External"/><Relationship Id="rId4" Type="http://schemas.openxmlformats.org/officeDocument/2006/relationships/hyperlink" Target="https://bcourses.berkeley.edu/courses/1487684"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About the Cours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82" name="The long 20th century will in all likelihood be seen in the future as the watershed in human experience:…"/>
          <p:cNvSpPr txBox="1"/>
          <p:nvPr>
            <p:ph type="body" idx="4294967295"/>
          </p:nvPr>
        </p:nvSpPr>
        <p:spPr>
          <a:xfrm>
            <a:off x="277663" y="1267121"/>
            <a:ext cx="8572501" cy="5397503"/>
          </a:xfrm>
          <a:prstGeom prst="rect">
            <a:avLst/>
          </a:prstGeom>
        </p:spPr>
        <p:txBody>
          <a:bodyPr lIns="45718" tIns="45718" rIns="45718" bIns="45718" anchor="t"/>
          <a:lstStyle/>
          <a:p>
            <a:pPr marL="0" indent="0" defTabSz="359221">
              <a:spcBef>
                <a:spcPts val="800"/>
              </a:spcBef>
              <a:buSzTx/>
              <a:buFont typeface="Arial"/>
              <a:buNone/>
              <a:defRPr b="1" sz="1843">
                <a:uFill>
                  <a:solidFill>
                    <a:srgbClr val="000000"/>
                  </a:solidFill>
                </a:uFill>
                <a:latin typeface="+mn-lt"/>
                <a:ea typeface="+mn-ea"/>
                <a:cs typeface="+mn-cs"/>
                <a:sym typeface="Helvetica"/>
              </a:defRPr>
            </a:pPr>
            <a:r>
              <a:t>The long 20th century will in all likelihood be seen in the future as </a:t>
            </a:r>
            <a:r>
              <a:rPr i="1"/>
              <a:t>the</a:t>
            </a:r>
            <a:r>
              <a:t> watershed in human experience:</a:t>
            </a:r>
          </a:p>
          <a:p>
            <a:pPr marL="189063" indent="-189063" defTabSz="359221">
              <a:spcBef>
                <a:spcPts val="800"/>
              </a:spcBef>
              <a:buSzPct val="100000"/>
              <a:defRPr sz="1843">
                <a:uFill>
                  <a:solidFill>
                    <a:srgbClr val="000000"/>
                  </a:solidFill>
                </a:uFill>
                <a:latin typeface="Times New Roman"/>
                <a:ea typeface="Times New Roman"/>
                <a:cs typeface="Times New Roman"/>
                <a:sym typeface="Times New Roman"/>
              </a:defRPr>
            </a:pPr>
            <a:r>
              <a:t>Nine aspects:</a:t>
            </a:r>
          </a:p>
          <a:p>
            <a:pPr lvl="1" marL="739140" indent="-246380" defTabSz="359221">
              <a:spcBef>
                <a:spcPts val="800"/>
              </a:spcBef>
              <a:buSzPct val="100000"/>
              <a:buAutoNum type="arabicPeriod" startAt="1"/>
              <a:defRPr sz="1843">
                <a:uFill>
                  <a:solidFill>
                    <a:srgbClr val="000000"/>
                  </a:solidFill>
                </a:uFill>
                <a:latin typeface="Times New Roman"/>
                <a:ea typeface="Times New Roman"/>
                <a:cs typeface="Times New Roman"/>
                <a:sym typeface="Times New Roman"/>
              </a:defRPr>
            </a:pPr>
            <a:r>
              <a:t>History was </a:t>
            </a:r>
            <a:r>
              <a:rPr i="1"/>
              <a:t>primarily</a:t>
            </a:r>
            <a:r>
              <a:t> economic—and that was true for the first time since the invention of agriculture…</a:t>
            </a:r>
          </a:p>
          <a:p>
            <a:pPr lvl="1" marL="739140" indent="-246380" defTabSz="359221">
              <a:spcBef>
                <a:spcPts val="800"/>
              </a:spcBef>
              <a:buSzPct val="100000"/>
              <a:buAutoNum type="arabicPeriod" startAt="1"/>
              <a:defRPr sz="1843">
                <a:uFill>
                  <a:solidFill>
                    <a:srgbClr val="000000"/>
                  </a:solidFill>
                </a:uFill>
                <a:latin typeface="Times New Roman"/>
                <a:ea typeface="Times New Roman"/>
                <a:cs typeface="Times New Roman"/>
                <a:sym typeface="Times New Roman"/>
              </a:defRPr>
            </a:pPr>
            <a:r>
              <a:t>Explosion of wealth: 2%+ per year…</a:t>
            </a:r>
          </a:p>
          <a:p>
            <a:pPr lvl="1" marL="739140" indent="-246380" defTabSz="359221">
              <a:spcBef>
                <a:spcPts val="800"/>
              </a:spcBef>
              <a:buSzPct val="100000"/>
              <a:buAutoNum type="arabicPeriod" startAt="1"/>
              <a:defRPr sz="1843">
                <a:uFill>
                  <a:solidFill>
                    <a:srgbClr val="000000"/>
                  </a:solidFill>
                </a:uFill>
                <a:latin typeface="Times New Roman"/>
                <a:ea typeface="Times New Roman"/>
                <a:cs typeface="Times New Roman"/>
                <a:sym typeface="Times New Roman"/>
              </a:defRPr>
            </a:pPr>
            <a:r>
              <a:t>Cornucopia of technology…</a:t>
            </a:r>
          </a:p>
          <a:p>
            <a:pPr lvl="1" marL="739140" indent="-246380" defTabSz="359221">
              <a:spcBef>
                <a:spcPts val="800"/>
              </a:spcBef>
              <a:buSzPct val="100000"/>
              <a:buAutoNum type="arabicPeriod" startAt="1"/>
              <a:defRPr sz="1843">
                <a:uFill>
                  <a:solidFill>
                    <a:srgbClr val="000000"/>
                  </a:solidFill>
                </a:uFill>
                <a:latin typeface="Times New Roman"/>
                <a:ea typeface="Times New Roman"/>
                <a:cs typeface="Times New Roman"/>
                <a:sym typeface="Times New Roman"/>
              </a:defRPr>
            </a:pPr>
            <a:r>
              <a:t>Feminist revolution…</a:t>
            </a:r>
          </a:p>
          <a:p>
            <a:pPr lvl="1" marL="739140" indent="-246380" defTabSz="359221">
              <a:spcBef>
                <a:spcPts val="800"/>
              </a:spcBef>
              <a:buSzPct val="100000"/>
              <a:buAutoNum type="arabicPeriod" startAt="1"/>
              <a:defRPr sz="1843">
                <a:uFill>
                  <a:solidFill>
                    <a:srgbClr val="000000"/>
                  </a:solidFill>
                </a:uFill>
                <a:latin typeface="Times New Roman"/>
                <a:ea typeface="Times New Roman"/>
                <a:cs typeface="Times New Roman"/>
                <a:sym typeface="Times New Roman"/>
              </a:defRPr>
            </a:pPr>
            <a:r>
              <a:t>Demographic transition…</a:t>
            </a:r>
          </a:p>
          <a:p>
            <a:pPr lvl="1" marL="739140" indent="-246380" defTabSz="359221">
              <a:spcBef>
                <a:spcPts val="800"/>
              </a:spcBef>
              <a:buSzPct val="100000"/>
              <a:buAutoNum type="arabicPeriod" startAt="1"/>
              <a:defRPr sz="1843">
                <a:uFill>
                  <a:solidFill>
                    <a:srgbClr val="000000"/>
                  </a:solidFill>
                </a:uFill>
                <a:latin typeface="Times New Roman"/>
                <a:ea typeface="Times New Roman"/>
                <a:cs typeface="Times New Roman"/>
                <a:sym typeface="Times New Roman"/>
              </a:defRPr>
            </a:pPr>
            <a:r>
              <a:t>Inclusion and hierarchy attenuation…</a:t>
            </a:r>
          </a:p>
          <a:p>
            <a:pPr lvl="1" marL="739140" indent="-246380" defTabSz="359221">
              <a:spcBef>
                <a:spcPts val="800"/>
              </a:spcBef>
              <a:buSzPct val="100000"/>
              <a:buAutoNum type="arabicPeriod" startAt="1"/>
              <a:defRPr sz="1843">
                <a:uFill>
                  <a:solidFill>
                    <a:srgbClr val="000000"/>
                  </a:solidFill>
                </a:uFill>
                <a:latin typeface="Times New Roman"/>
                <a:ea typeface="Times New Roman"/>
                <a:cs typeface="Times New Roman"/>
                <a:sym typeface="Times New Roman"/>
              </a:defRPr>
            </a:pPr>
            <a:r>
              <a:t>Empowered tyrannies…</a:t>
            </a:r>
          </a:p>
          <a:p>
            <a:pPr lvl="1" marL="739140" indent="-246380" defTabSz="359221">
              <a:spcBef>
                <a:spcPts val="800"/>
              </a:spcBef>
              <a:buSzPct val="100000"/>
              <a:buAutoNum type="arabicPeriod" startAt="1"/>
              <a:defRPr sz="1843">
                <a:uFill>
                  <a:solidFill>
                    <a:srgbClr val="000000"/>
                  </a:solidFill>
                </a:uFill>
                <a:latin typeface="Times New Roman"/>
                <a:ea typeface="Times New Roman"/>
                <a:cs typeface="Times New Roman"/>
                <a:sym typeface="Times New Roman"/>
              </a:defRPr>
            </a:pPr>
            <a:r>
              <a:t>Wealth gulfs…</a:t>
            </a:r>
          </a:p>
          <a:p>
            <a:pPr lvl="1" marL="739140" indent="-246380" defTabSz="359221">
              <a:spcBef>
                <a:spcPts val="800"/>
              </a:spcBef>
              <a:buSzPct val="100000"/>
              <a:buAutoNum type="arabicPeriod" startAt="1"/>
              <a:defRPr sz="1843">
                <a:uFill>
                  <a:solidFill>
                    <a:srgbClr val="000000"/>
                  </a:solidFill>
                </a:uFill>
                <a:latin typeface="Times New Roman"/>
                <a:ea typeface="Times New Roman"/>
                <a:cs typeface="Times New Roman"/>
                <a:sym typeface="Times New Roman"/>
              </a:defRPr>
            </a:pPr>
            <a:r>
              <a:t>Mismanagement and insecurity…</a:t>
            </a:r>
          </a:p>
          <a:p>
            <a:pPr marL="189063" indent="-189063" defTabSz="359221">
              <a:spcBef>
                <a:spcPts val="800"/>
              </a:spcBef>
              <a:buSzPct val="100000"/>
              <a:defRPr sz="1843">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so far at least, I think—a century again…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To Your iClickers…"/>
          <p:cNvSpPr txBox="1"/>
          <p:nvPr>
            <p:ph type="title" idx="4294967295"/>
          </p:nvPr>
        </p:nvSpPr>
        <p:spPr>
          <a:xfrm>
            <a:off x="457199" y="-1"/>
            <a:ext cx="8228391" cy="1023141"/>
          </a:xfrm>
          <a:prstGeom prst="rect">
            <a:avLst/>
          </a:prstGeom>
        </p:spPr>
        <p:txBody>
          <a:bodyPr lIns="50800" tIns="50800" rIns="50800" bIns="50800"/>
          <a:lstStyle>
            <a:lvl1pPr defTabSz="410765">
              <a:defRPr>
                <a:solidFill>
                  <a:srgbClr val="000080"/>
                </a:solidFill>
              </a:defRPr>
            </a:lvl1pPr>
          </a:lstStyle>
          <a:p>
            <a:pPr/>
            <a:r>
              <a:t>To Your iClickers…</a:t>
            </a:r>
          </a:p>
        </p:txBody>
      </p:sp>
      <p:sp>
        <p:nvSpPr>
          <p:cNvPr id="110" name="Why was the interwar gold standard a source of weakness for economic stability?…"/>
          <p:cNvSpPr txBox="1"/>
          <p:nvPr>
            <p:ph type="body" idx="4294967295"/>
          </p:nvPr>
        </p:nvSpPr>
        <p:spPr>
          <a:xfrm>
            <a:off x="457199" y="1023139"/>
            <a:ext cx="8228391" cy="5244064"/>
          </a:xfrm>
          <a:prstGeom prst="rect">
            <a:avLst/>
          </a:prstGeom>
        </p:spPr>
        <p:txBody>
          <a:bodyPr lIns="50800" tIns="50800" rIns="50800" bIns="50800" anchor="t"/>
          <a:lstStyle/>
          <a:p>
            <a:pPr marL="0" indent="0" defTabSz="740663">
              <a:spcBef>
                <a:spcPts val="600"/>
              </a:spcBef>
              <a:buSzTx/>
              <a:buNone/>
              <a:defRPr b="1" sz="1944">
                <a:uFill>
                  <a:solidFill>
                    <a:srgbClr val="000000"/>
                  </a:solidFill>
                </a:uFill>
                <a:latin typeface="+mn-lt"/>
                <a:ea typeface="+mn-ea"/>
                <a:cs typeface="+mn-cs"/>
                <a:sym typeface="Helvetica"/>
              </a:defRPr>
            </a:pPr>
            <a:r>
              <a:t>Why was the interwar gold standard a source of weakness for economic stability?</a:t>
            </a:r>
          </a:p>
          <a:p>
            <a:pPr marL="0" indent="0" defTabSz="740663">
              <a:spcBef>
                <a:spcPts val="600"/>
              </a:spcBef>
              <a:buSzTx/>
              <a:buNone/>
              <a:defRPr b="1" sz="1944">
                <a:uFill>
                  <a:solidFill>
                    <a:srgbClr val="000000"/>
                  </a:solidFill>
                </a:uFill>
                <a:latin typeface="+mn-lt"/>
                <a:ea typeface="+mn-ea"/>
                <a:cs typeface="+mn-cs"/>
                <a:sym typeface="Helvetica"/>
              </a:defRPr>
            </a:pPr>
          </a:p>
          <a:p>
            <a:pPr marL="324852" indent="-324852" defTabSz="740663">
              <a:spcBef>
                <a:spcPts val="600"/>
              </a:spcBef>
              <a:buSzPct val="100000"/>
              <a:buAutoNum type="alphaUcPeriod" startAt="1"/>
              <a:defRPr sz="1944">
                <a:uFill>
                  <a:solidFill>
                    <a:srgbClr val="000000"/>
                  </a:solidFill>
                </a:uFill>
                <a:latin typeface="Times New Roman"/>
                <a:ea typeface="Times New Roman"/>
                <a:cs typeface="Times New Roman"/>
                <a:sym typeface="Times New Roman"/>
              </a:defRPr>
            </a:pPr>
            <a:r>
              <a:t>There was nothing special about the interwar period: the gold standard was always a source of weakness for economic stability,</a:t>
            </a:r>
          </a:p>
          <a:p>
            <a:pPr marL="324852" indent="-324852" defTabSz="740663">
              <a:spcBef>
                <a:spcPts val="600"/>
              </a:spcBef>
              <a:buSzPct val="100000"/>
              <a:buAutoNum type="alphaUcPeriod" startAt="1"/>
              <a:defRPr sz="1944">
                <a:uFill>
                  <a:solidFill>
                    <a:srgbClr val="000000"/>
                  </a:solidFill>
                </a:uFill>
                <a:latin typeface="Times New Roman"/>
                <a:ea typeface="Times New Roman"/>
                <a:cs typeface="Times New Roman"/>
                <a:sym typeface="Times New Roman"/>
              </a:defRPr>
            </a:pPr>
            <a:r>
              <a:t>Because governments had gone off gold in World War I, investors were scared it would do so again and so unwilling to buy bonds; thus central banks had to push interest rates above the level consistent with full employment in order to preserve the gold standard.</a:t>
            </a:r>
          </a:p>
          <a:p>
            <a:pPr marL="324852" indent="-324852" defTabSz="740663">
              <a:spcBef>
                <a:spcPts val="600"/>
              </a:spcBef>
              <a:buSzPct val="100000"/>
              <a:buAutoNum type="alphaUcPeriod" startAt="1"/>
              <a:defRPr sz="1944">
                <a:uFill>
                  <a:solidFill>
                    <a:srgbClr val="000000"/>
                  </a:solidFill>
                </a:uFill>
                <a:latin typeface="Times New Roman"/>
                <a:ea typeface="Times New Roman"/>
                <a:cs typeface="Times New Roman"/>
                <a:sym typeface="Times New Roman"/>
              </a:defRPr>
            </a:pPr>
            <a:r>
              <a:t>Because governments had gone off gold in World War I, households were scared it would do so again and so wished to hoard lots of cash; central banks did not recognize this in time and to the appropriate degree.</a:t>
            </a:r>
          </a:p>
          <a:p>
            <a:pPr marL="324852" indent="-324852" defTabSz="740663">
              <a:spcBef>
                <a:spcPts val="600"/>
              </a:spcBef>
              <a:buSzPct val="100000"/>
              <a:buAutoNum type="alphaUcPeriod" startAt="1"/>
              <a:defRPr sz="1944">
                <a:uFill>
                  <a:solidFill>
                    <a:srgbClr val="000000"/>
                  </a:solidFill>
                </a:uFill>
                <a:latin typeface="Times New Roman"/>
                <a:ea typeface="Times New Roman"/>
                <a:cs typeface="Times New Roman"/>
                <a:sym typeface="Times New Roman"/>
              </a:defRPr>
            </a:pPr>
            <a:r>
              <a:t>There was nothing special about the interwar period: the gold standard was never a source of weakness for economic stability—it was failure to follow the gold standard’s rules that was the source of trouble.</a:t>
            </a:r>
          </a:p>
          <a:p>
            <a:pPr marL="324852" indent="-324852" defTabSz="740663">
              <a:spcBef>
                <a:spcPts val="600"/>
              </a:spcBef>
              <a:buSzPct val="100000"/>
              <a:buAutoNum type="alphaUcPeriod" startAt="1"/>
              <a:defRPr sz="1944">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Interwar Gold Standard"/>
          <p:cNvSpPr txBox="1"/>
          <p:nvPr>
            <p:ph type="title" idx="4294967295"/>
          </p:nvPr>
        </p:nvSpPr>
        <p:spPr>
          <a:xfrm>
            <a:off x="457199" y="-1"/>
            <a:ext cx="8228391" cy="1023141"/>
          </a:xfrm>
          <a:prstGeom prst="rect">
            <a:avLst/>
          </a:prstGeom>
        </p:spPr>
        <p:txBody>
          <a:bodyPr lIns="50800" tIns="50800" rIns="50800" bIns="50800"/>
          <a:lstStyle>
            <a:lvl1pPr defTabSz="410765">
              <a:defRPr>
                <a:solidFill>
                  <a:srgbClr val="000080"/>
                </a:solidFill>
              </a:defRPr>
            </a:lvl1pPr>
          </a:lstStyle>
          <a:p>
            <a:pPr/>
            <a:r>
              <a:t>Interwar Gold Standard</a:t>
            </a:r>
          </a:p>
        </p:txBody>
      </p:sp>
      <p:sp>
        <p:nvSpPr>
          <p:cNvPr id="113" name="The interwar gold standard caused, deepened, and definitely did nothing toward curing or ameliorating the Great Depression……"/>
          <p:cNvSpPr txBox="1"/>
          <p:nvPr>
            <p:ph type="body" idx="4294967295"/>
          </p:nvPr>
        </p:nvSpPr>
        <p:spPr>
          <a:xfrm>
            <a:off x="457199" y="1023139"/>
            <a:ext cx="8228391" cy="5244064"/>
          </a:xfrm>
          <a:prstGeom prst="rect">
            <a:avLst/>
          </a:prstGeom>
        </p:spPr>
        <p:txBody>
          <a:bodyPr lIns="50800" tIns="50800" rIns="50800" bIns="50800" anchor="t"/>
          <a:lstStyle/>
          <a:p>
            <a:pPr marL="275260" indent="-275260" defTabSz="694944">
              <a:spcBef>
                <a:spcPts val="600"/>
              </a:spcBef>
              <a:defRPr sz="1824">
                <a:uFill>
                  <a:solidFill>
                    <a:srgbClr val="000000"/>
                  </a:solidFill>
                </a:uFill>
                <a:latin typeface="Calibri"/>
                <a:ea typeface="Calibri"/>
                <a:cs typeface="Calibri"/>
                <a:sym typeface="Calibri"/>
              </a:defRPr>
            </a:pPr>
            <a:r>
              <a:t>The interwar gold standard caused, deepened, and definitely did nothing toward curing or ameliorating the Great Depression…</a:t>
            </a:r>
          </a:p>
          <a:p>
            <a:pPr marL="275260" indent="-275260" defTabSz="694944">
              <a:spcBef>
                <a:spcPts val="600"/>
              </a:spcBef>
              <a:defRPr sz="1824">
                <a:uFill>
                  <a:solidFill>
                    <a:srgbClr val="000000"/>
                  </a:solidFill>
                </a:uFill>
                <a:latin typeface="Calibri"/>
                <a:ea typeface="Calibri"/>
                <a:cs typeface="Calibri"/>
                <a:sym typeface="Calibri"/>
              </a:defRPr>
            </a:pPr>
            <a:r>
              <a:t>There is nothing worse than attempting to credibly commit to an incredible policy</a:t>
            </a:r>
          </a:p>
          <a:p>
            <a:pPr lvl="1" marL="613080" indent="-275260" defTabSz="694944">
              <a:spcBef>
                <a:spcPts val="600"/>
              </a:spcBef>
              <a:defRPr sz="1824">
                <a:uFill>
                  <a:solidFill>
                    <a:srgbClr val="000000"/>
                  </a:solidFill>
                </a:uFill>
                <a:latin typeface="Calibri"/>
                <a:ea typeface="Calibri"/>
                <a:cs typeface="Calibri"/>
                <a:sym typeface="Calibri"/>
              </a:defRPr>
            </a:pPr>
            <a:r>
              <a:t>The fear that the gold standard would break down caused people to want to hoard cash—to build up their cash holdings. </a:t>
            </a:r>
          </a:p>
          <a:p>
            <a:pPr lvl="1" marL="613080" indent="-275260" defTabSz="694944">
              <a:spcBef>
                <a:spcPts val="600"/>
              </a:spcBef>
              <a:defRPr sz="1824">
                <a:uFill>
                  <a:solidFill>
                    <a:srgbClr val="000000"/>
                  </a:solidFill>
                </a:uFill>
                <a:latin typeface="Calibri"/>
                <a:ea typeface="Calibri"/>
                <a:cs typeface="Calibri"/>
                <a:sym typeface="Calibri"/>
              </a:defRPr>
            </a:pPr>
            <a:r>
              <a:t>The fear that the gold standard would break down caused governments to be extremely unwilling to boost their economies' cash supplies—such boosts might, governments feared, undermine confidence that their country would stay on the gold standard. </a:t>
            </a:r>
          </a:p>
          <a:p>
            <a:pPr marL="275260" indent="-275260" defTabSz="694944">
              <a:spcBef>
                <a:spcPts val="600"/>
              </a:spcBef>
              <a:defRPr sz="1824">
                <a:uFill>
                  <a:solidFill>
                    <a:srgbClr val="000000"/>
                  </a:solidFill>
                </a:uFill>
                <a:latin typeface="Calibri"/>
                <a:ea typeface="Calibri"/>
                <a:cs typeface="Calibri"/>
                <a:sym typeface="Calibri"/>
              </a:defRPr>
            </a:pPr>
            <a:r>
              <a:t>Big depressions happen when the popular demand for cash outstrips the government's supply</a:t>
            </a:r>
          </a:p>
          <a:p>
            <a:pPr marL="275260" indent="-275260" defTabSz="694944">
              <a:spcBef>
                <a:spcPts val="600"/>
              </a:spcBef>
              <a:defRPr sz="1824">
                <a:uFill>
                  <a:solidFill>
                    <a:srgbClr val="000000"/>
                  </a:solidFill>
                </a:uFill>
                <a:latin typeface="Calibri"/>
                <a:ea typeface="Calibri"/>
                <a:cs typeface="Calibri"/>
                <a:sym typeface="Calibri"/>
              </a:defRPr>
            </a:pPr>
            <a:r>
              <a:t>The role of France and the U.S.’s gold-hoarding policy</a:t>
            </a:r>
          </a:p>
          <a:p>
            <a:pPr marL="275260" indent="-275260" defTabSz="694944">
              <a:spcBef>
                <a:spcPts val="600"/>
              </a:spcBef>
              <a:defRPr sz="1824">
                <a:uFill>
                  <a:solidFill>
                    <a:srgbClr val="000000"/>
                  </a:solidFill>
                </a:uFill>
                <a:latin typeface="Calibri"/>
                <a:ea typeface="Calibri"/>
                <a:cs typeface="Calibri"/>
                <a:sym typeface="Calibri"/>
              </a:defRPr>
            </a:pPr>
            <a:r>
              <a:t>Fear of inflation: Crying “Fire! Fire!” in Noah’s Flood</a:t>
            </a:r>
          </a:p>
          <a:p>
            <a:pPr marL="275260" indent="-275260" defTabSz="694944">
              <a:spcBef>
                <a:spcPts val="600"/>
              </a:spcBef>
              <a:defRPr sz="1824">
                <a:uFill>
                  <a:solidFill>
                    <a:srgbClr val="000000"/>
                  </a:solidFill>
                </a:uFill>
                <a:latin typeface="Calibri"/>
                <a:ea typeface="Calibri"/>
                <a:cs typeface="Calibri"/>
                <a:sym typeface="Calibri"/>
              </a:defRPr>
            </a:pPr>
            <a:r>
              <a:t>The interwar gold standard was thus a powerful motivator and stage-setter pushing both people and governments into the patterns of behavior that produced the Great Depression</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The Presumption Before the Great Depression"/>
          <p:cNvSpPr txBox="1"/>
          <p:nvPr>
            <p:ph type="title" idx="4294967295"/>
          </p:nvPr>
        </p:nvSpPr>
        <p:spPr>
          <a:xfrm>
            <a:off x="457199" y="-1"/>
            <a:ext cx="8228391" cy="1023141"/>
          </a:xfrm>
          <a:prstGeom prst="rect">
            <a:avLst/>
          </a:prstGeom>
        </p:spPr>
        <p:txBody>
          <a:bodyPr lIns="50800" tIns="50800" rIns="50800" bIns="50800"/>
          <a:lstStyle>
            <a:lvl1pPr defTabSz="221813">
              <a:defRPr sz="3024">
                <a:solidFill>
                  <a:srgbClr val="000080"/>
                </a:solidFill>
              </a:defRPr>
            </a:lvl1pPr>
          </a:lstStyle>
          <a:p>
            <a:pPr/>
            <a:r>
              <a:t>The Presumption Before the Great Depression</a:t>
            </a:r>
          </a:p>
        </p:txBody>
      </p:sp>
      <p:sp>
        <p:nvSpPr>
          <p:cNvPr id="116" name="The presumption before the Great Depression that the government was not responsible for managing and curing the business cycle……"/>
          <p:cNvSpPr txBox="1"/>
          <p:nvPr>
            <p:ph type="body" idx="4294967295"/>
          </p:nvPr>
        </p:nvSpPr>
        <p:spPr>
          <a:xfrm>
            <a:off x="457199" y="1023139"/>
            <a:ext cx="8228391" cy="5244064"/>
          </a:xfrm>
          <a:prstGeom prst="rect">
            <a:avLst/>
          </a:prstGeom>
        </p:spPr>
        <p:txBody>
          <a:bodyPr lIns="50800" tIns="50800" rIns="50800" bIns="50800" anchor="t"/>
          <a:lstStyle/>
          <a:p>
            <a:pPr marL="242664" indent="-242664" defTabSz="612648">
              <a:spcBef>
                <a:spcPts val="500"/>
              </a:spcBef>
              <a:defRPr sz="1608">
                <a:uFill>
                  <a:solidFill>
                    <a:srgbClr val="000000"/>
                  </a:solidFill>
                </a:uFill>
                <a:latin typeface="Calibri"/>
                <a:ea typeface="Calibri"/>
                <a:cs typeface="Calibri"/>
                <a:sym typeface="Calibri"/>
              </a:defRPr>
            </a:pPr>
            <a:r>
              <a:t>The presumption before the Great Depression that the government was not responsible for managing and curing the business cycle…</a:t>
            </a:r>
          </a:p>
          <a:p>
            <a:pPr marL="242664" indent="-242664" defTabSz="612648">
              <a:spcBef>
                <a:spcPts val="500"/>
              </a:spcBef>
              <a:defRPr sz="1608">
                <a:uFill>
                  <a:solidFill>
                    <a:srgbClr val="000000"/>
                  </a:solidFill>
                </a:uFill>
                <a:latin typeface="Calibri"/>
                <a:ea typeface="Calibri"/>
                <a:cs typeface="Calibri"/>
                <a:sym typeface="Calibri"/>
              </a:defRPr>
            </a:pPr>
            <a:r>
              <a:t>Two strands reinforced each other. </a:t>
            </a:r>
          </a:p>
          <a:p>
            <a:pPr lvl="1" marL="540479" indent="-242664" defTabSz="612648">
              <a:spcBef>
                <a:spcPts val="500"/>
              </a:spcBef>
              <a:defRPr sz="1608">
                <a:uFill>
                  <a:solidFill>
                    <a:srgbClr val="000000"/>
                  </a:solidFill>
                </a:uFill>
                <a:latin typeface="Calibri"/>
                <a:ea typeface="Calibri"/>
                <a:cs typeface="Calibri"/>
                <a:sym typeface="Calibri"/>
              </a:defRPr>
            </a:pPr>
            <a:r>
              <a:t>The first was the strength of the idea of </a:t>
            </a:r>
            <a:r>
              <a:rPr i="1"/>
              <a:t>laissez-faire</a:t>
            </a:r>
            <a:r>
              <a:t>: that government (protecting property and enforcing contracts aside) was overwhelmingly a problem and not a solution. As John Maynard Keynes wrote in his essay The End of Laissez-Faire, a powerful drive behind that was: “the corruption and incompetence of eighteenth-century government…. Almost everything which the State did in the eighteenth century in excess of its minimum functions was, or seemed, injurious or unsuccessful. [And] on the other hand, material progress between 1750 and 1850 came from individual initiative…” </a:t>
            </a:r>
          </a:p>
          <a:p>
            <a:pPr lvl="1" marL="540479" indent="-242664" defTabSz="612648">
              <a:spcBef>
                <a:spcPts val="500"/>
              </a:spcBef>
              <a:defRPr sz="1608">
                <a:uFill>
                  <a:solidFill>
                    <a:srgbClr val="000000"/>
                  </a:solidFill>
                </a:uFill>
                <a:latin typeface="Calibri"/>
                <a:ea typeface="Calibri"/>
                <a:cs typeface="Calibri"/>
                <a:sym typeface="Calibri"/>
              </a:defRPr>
            </a:pPr>
            <a:r>
              <a:t>The second was social Darwinism—that, in the words of steelmaster Andrew Carnegie, the second-richest man in America circa 1905 and a man who gave away his entire fortune: “The price we pay for [our civilization]... is, no doubt, great.... The employer of thousands is forced into the strictest economies... [in] the rates paid to labor.... The law of competition... is here; we cannot evade it; no substitutes for it have been found; and while the law may be sometimes hard for the individual, it is best for the race, because it insures the survival of the fittest in every department..." </a:t>
            </a:r>
          </a:p>
          <a:p>
            <a:pPr marL="242664" indent="-242664" defTabSz="612648">
              <a:spcBef>
                <a:spcPts val="500"/>
              </a:spcBef>
              <a:defRPr sz="1608">
                <a:uFill>
                  <a:solidFill>
                    <a:srgbClr val="000000"/>
                  </a:solidFill>
                </a:uFill>
                <a:latin typeface="Calibri"/>
                <a:ea typeface="Calibri"/>
                <a:cs typeface="Calibri"/>
                <a:sym typeface="Calibri"/>
              </a:defRPr>
            </a:pPr>
            <a:r>
              <a:t>The result was a dominant belief—at least among the rich and powerful—that: </a:t>
            </a:r>
          </a:p>
          <a:p>
            <a:pPr lvl="1" marL="540479" indent="-242664" defTabSz="612648">
              <a:spcBef>
                <a:spcPts val="500"/>
              </a:spcBef>
              <a:defRPr sz="1608">
                <a:uFill>
                  <a:solidFill>
                    <a:srgbClr val="000000"/>
                  </a:solidFill>
                </a:uFill>
                <a:latin typeface="Calibri"/>
                <a:ea typeface="Calibri"/>
                <a:cs typeface="Calibri"/>
                <a:sym typeface="Calibri"/>
              </a:defRPr>
            </a:pPr>
            <a:r>
              <a:t>The market giveth, the market taketh away: blessed be the name of the market.</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The Hoover Administration’s Reaction to the Great Depression"/>
          <p:cNvSpPr txBox="1"/>
          <p:nvPr>
            <p:ph type="title" idx="4294967295"/>
          </p:nvPr>
        </p:nvSpPr>
        <p:spPr>
          <a:xfrm>
            <a:off x="457199" y="-1"/>
            <a:ext cx="8228391" cy="1023141"/>
          </a:xfrm>
          <a:prstGeom prst="rect">
            <a:avLst/>
          </a:prstGeom>
        </p:spPr>
        <p:txBody>
          <a:bodyPr lIns="50800" tIns="50800" rIns="50800" bIns="50800"/>
          <a:lstStyle>
            <a:lvl1pPr defTabSz="221813">
              <a:defRPr sz="3024">
                <a:solidFill>
                  <a:srgbClr val="000080"/>
                </a:solidFill>
              </a:defRPr>
            </a:lvl1pPr>
          </a:lstStyle>
          <a:p>
            <a:pPr/>
            <a:r>
              <a:t>The Hoover Administration’s Reaction to the Great Depression</a:t>
            </a:r>
          </a:p>
        </p:txBody>
      </p:sp>
      <p:sp>
        <p:nvSpPr>
          <p:cNvPr id="119" name="The 1929-1933 Hoover administration believed that little could be done.…"/>
          <p:cNvSpPr txBox="1"/>
          <p:nvPr>
            <p:ph type="body" idx="4294967295"/>
          </p:nvPr>
        </p:nvSpPr>
        <p:spPr>
          <a:xfrm>
            <a:off x="457199" y="1023139"/>
            <a:ext cx="8228391" cy="5244064"/>
          </a:xfrm>
          <a:prstGeom prst="rect">
            <a:avLst/>
          </a:prstGeom>
        </p:spPr>
        <p:txBody>
          <a:bodyPr lIns="50800" tIns="50800" rIns="50800" bIns="50800" anchor="t"/>
          <a:lstStyle/>
          <a:p>
            <a:pPr marL="260773" indent="-260773" defTabSz="658368">
              <a:spcBef>
                <a:spcPts val="600"/>
              </a:spcBef>
              <a:defRPr sz="1728">
                <a:uFill>
                  <a:solidFill>
                    <a:srgbClr val="000000"/>
                  </a:solidFill>
                </a:uFill>
                <a:latin typeface="Calibri"/>
                <a:ea typeface="Calibri"/>
                <a:cs typeface="Calibri"/>
                <a:sym typeface="Calibri"/>
              </a:defRPr>
            </a:pPr>
            <a:r>
              <a:t>The 1929-1933 Hoover administration believed that little could be done. </a:t>
            </a:r>
          </a:p>
          <a:p>
            <a:pPr marL="260773" indent="-260773" defTabSz="658368">
              <a:spcBef>
                <a:spcPts val="600"/>
              </a:spcBef>
              <a:defRPr sz="1728">
                <a:uFill>
                  <a:solidFill>
                    <a:srgbClr val="000000"/>
                  </a:solidFill>
                </a:uFill>
                <a:latin typeface="Calibri"/>
                <a:ea typeface="Calibri"/>
                <a:cs typeface="Calibri"/>
                <a:sym typeface="Calibri"/>
              </a:defRPr>
            </a:pPr>
            <a:r>
              <a:t>That the only good things that could be done were to (a) repeatedly state that "prosperity is just around the corner" and (b) try to cut federal government spending and raise taxes in order to restore confidence and scotch the fear of high inflation. </a:t>
            </a:r>
          </a:p>
          <a:p>
            <a:pPr marL="260773" indent="-260773" defTabSz="658368">
              <a:spcBef>
                <a:spcPts val="600"/>
              </a:spcBef>
              <a:defRPr sz="1728">
                <a:uFill>
                  <a:solidFill>
                    <a:srgbClr val="000000"/>
                  </a:solidFill>
                </a:uFill>
                <a:latin typeface="Calibri"/>
                <a:ea typeface="Calibri"/>
                <a:cs typeface="Calibri"/>
                <a:sym typeface="Calibri"/>
              </a:defRPr>
            </a:pPr>
            <a:r>
              <a:t>As economist R.G. Hawtrey wrote, to worry about inflation in the midst of the Great Depression was like "crying 'FIRE! FIRE!' in Noah's Flood..." </a:t>
            </a:r>
          </a:p>
          <a:p>
            <a:pPr marL="260773" indent="-260773" defTabSz="658368">
              <a:spcBef>
                <a:spcPts val="600"/>
              </a:spcBef>
              <a:defRPr sz="1728">
                <a:uFill>
                  <a:solidFill>
                    <a:srgbClr val="000000"/>
                  </a:solidFill>
                </a:uFill>
                <a:latin typeface="Calibri"/>
                <a:ea typeface="Calibri"/>
                <a:cs typeface="Calibri"/>
                <a:sym typeface="Calibri"/>
              </a:defRPr>
            </a:pPr>
            <a:r>
              <a:t>Herbert Hoover himself wrote afterwards about how his administration had been dominated by the "'leave-it-alone liquidationists' headed by Secretary of the Treasury Mellon, [who] felt that government must keep its hands off and let the slump liquidate itself. Mr. Mellon had only one formula:</a:t>
            </a:r>
          </a:p>
          <a:p>
            <a:pPr lvl="1" marL="580813" indent="-260773" defTabSz="658368">
              <a:spcBef>
                <a:spcPts val="600"/>
              </a:spcBef>
              <a:defRPr sz="1728">
                <a:uFill>
                  <a:solidFill>
                    <a:srgbClr val="000000"/>
                  </a:solidFill>
                </a:uFill>
                <a:latin typeface="Calibri"/>
                <a:ea typeface="Calibri"/>
                <a:cs typeface="Calibri"/>
                <a:sym typeface="Calibri"/>
              </a:defRPr>
            </a:pPr>
            <a:r>
              <a:t>'Liquidate labor, liquidate stocks, liquidate the farmers, liquidate real estate'. He held that even panic was not altogether a bad thing. He said: 'It will purge the rottenness out of the system. High costs of living and high living will come down. People will work harder, live a more moral life. Values will be adjusted, and enterprising people will pick up the wrecks from less competent people'…" </a:t>
            </a:r>
          </a:p>
          <a:p>
            <a:pPr marL="260773" indent="-260773" defTabSz="658368">
              <a:spcBef>
                <a:spcPts val="600"/>
              </a:spcBef>
              <a:defRPr sz="1728">
                <a:uFill>
                  <a:solidFill>
                    <a:srgbClr val="000000"/>
                  </a:solidFill>
                </a:uFill>
                <a:latin typeface="Calibri"/>
                <a:ea typeface="Calibri"/>
                <a:cs typeface="Calibri"/>
                <a:sym typeface="Calibri"/>
              </a:defRPr>
            </a:pPr>
            <a:r>
              <a:t>Hoover went on to state that he did not share this view…</a:t>
            </a:r>
          </a:p>
          <a:p>
            <a:pPr marL="260773" indent="-260773" defTabSz="658368">
              <a:spcBef>
                <a:spcPts val="600"/>
              </a:spcBef>
              <a:defRPr sz="1728">
                <a:uFill>
                  <a:solidFill>
                    <a:srgbClr val="000000"/>
                  </a:solidFill>
                </a:uFill>
                <a:latin typeface="Calibri"/>
                <a:ea typeface="Calibri"/>
                <a:cs typeface="Calibri"/>
                <a:sym typeface="Calibri"/>
              </a:defRPr>
            </a:pPr>
            <a:r>
              <a:t>That raises lots of questions about how his administration worked…</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Joseph Schumpeter"/>
          <p:cNvSpPr txBox="1"/>
          <p:nvPr>
            <p:ph type="title"/>
          </p:nvPr>
        </p:nvSpPr>
        <p:spPr>
          <a:xfrm>
            <a:off x="371390" y="-1"/>
            <a:ext cx="8255001" cy="1143001"/>
          </a:xfrm>
          <a:prstGeom prst="rect">
            <a:avLst/>
          </a:prstGeom>
        </p:spPr>
        <p:txBody>
          <a:bodyPr/>
          <a:lstStyle/>
          <a:p>
            <a:pPr/>
            <a:r>
              <a:t>Joseph Schumpeter</a:t>
            </a:r>
          </a:p>
        </p:txBody>
      </p:sp>
      <p:sp>
        <p:nvSpPr>
          <p:cNvPr id="122"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316289">
              <a:spcBef>
                <a:spcPts val="900"/>
              </a:spcBef>
              <a:buSzTx/>
              <a:buNone/>
              <a:defRPr b="1" sz="1848">
                <a:latin typeface="+mn-lt"/>
                <a:ea typeface="+mn-ea"/>
                <a:cs typeface="+mn-cs"/>
                <a:sym typeface="Helvetica"/>
              </a:defRPr>
            </a:pPr>
            <a:r>
              <a:t>Whatever is, &amp; is in the market system, is rational:</a:t>
            </a:r>
          </a:p>
          <a:p>
            <a:pPr marL="0" indent="0" defTabSz="316289">
              <a:spcBef>
                <a:spcPts val="900"/>
              </a:spcBef>
              <a:buSzTx/>
              <a:buNone/>
              <a:defRPr b="1" sz="1848">
                <a:latin typeface="+mn-lt"/>
                <a:ea typeface="+mn-ea"/>
                <a:cs typeface="+mn-cs"/>
                <a:sym typeface="Helvetica"/>
              </a:defRPr>
            </a:pPr>
          </a:p>
          <a:p>
            <a:pPr marL="185286" indent="-185286" defTabSz="316289">
              <a:spcBef>
                <a:spcPts val="900"/>
              </a:spcBef>
              <a:buSzPct val="100000"/>
              <a:defRPr sz="1848">
                <a:latin typeface="Times New Roman"/>
                <a:ea typeface="Times New Roman"/>
                <a:cs typeface="Times New Roman"/>
                <a:sym typeface="Times New Roman"/>
              </a:defRPr>
            </a:pPr>
            <a:r>
              <a:t>“The problems presented by periods of depression may be grouped as follows: </a:t>
            </a:r>
          </a:p>
          <a:p>
            <a:pPr marL="185286" indent="-185286" defTabSz="316289">
              <a:spcBef>
                <a:spcPts val="900"/>
              </a:spcBef>
              <a:buSzPct val="100000"/>
              <a:defRPr sz="1848">
                <a:latin typeface="Times New Roman"/>
                <a:ea typeface="Times New Roman"/>
                <a:cs typeface="Times New Roman"/>
                <a:sym typeface="Times New Roman"/>
              </a:defRPr>
            </a:pPr>
            <a:r>
              <a:t>“First, removal of extra economic injuries to the economic mechanism: Mostly impossible on political grounds. </a:t>
            </a:r>
          </a:p>
          <a:p>
            <a:pPr marL="185286" indent="-185286" defTabSz="316289">
              <a:spcBef>
                <a:spcPts val="900"/>
              </a:spcBef>
              <a:buSzPct val="100000"/>
              <a:defRPr sz="1848">
                <a:latin typeface="Times New Roman"/>
                <a:ea typeface="Times New Roman"/>
                <a:cs typeface="Times New Roman"/>
                <a:sym typeface="Times New Roman"/>
              </a:defRPr>
            </a:pPr>
            <a:r>
              <a:t>“Second, relief… imperative on moral and social grounds… although no cure for fundamental cases. </a:t>
            </a:r>
          </a:p>
          <a:p>
            <a:pPr marL="185286" indent="-185286" defTabSz="316289">
              <a:spcBef>
                <a:spcPts val="900"/>
              </a:spcBef>
              <a:buSzPct val="100000"/>
              <a:defRPr sz="1848">
                <a:latin typeface="Times New Roman"/>
                <a:ea typeface="Times New Roman"/>
                <a:cs typeface="Times New Roman"/>
                <a:sym typeface="Times New Roman"/>
              </a:defRPr>
            </a:pPr>
            <a:r>
              <a:t>“Third, remedies: The chief difficulty of which lies in the fact that depressions are not simply evils, which we might attempt to suppress, but—perhaps undesirable—forms of something which has to be done, namely, adjustment to previous economic change.</a:t>
            </a:r>
          </a:p>
        </p:txBody>
      </p:sp>
      <p:pic>
        <p:nvPicPr>
          <p:cNvPr id="123"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Joseph Schumpeter II"/>
          <p:cNvSpPr txBox="1"/>
          <p:nvPr>
            <p:ph type="title"/>
          </p:nvPr>
        </p:nvSpPr>
        <p:spPr>
          <a:xfrm>
            <a:off x="371390" y="-1"/>
            <a:ext cx="8255001" cy="1143001"/>
          </a:xfrm>
          <a:prstGeom prst="rect">
            <a:avLst/>
          </a:prstGeom>
        </p:spPr>
        <p:txBody>
          <a:bodyPr/>
          <a:lstStyle/>
          <a:p>
            <a:pPr/>
            <a:r>
              <a:t>Joseph Schumpeter II</a:t>
            </a:r>
          </a:p>
        </p:txBody>
      </p:sp>
      <p:sp>
        <p:nvSpPr>
          <p:cNvPr id="126"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275212">
              <a:spcBef>
                <a:spcPts val="800"/>
              </a:spcBef>
              <a:buSzTx/>
              <a:buNone/>
              <a:defRPr b="1" sz="1608">
                <a:latin typeface="+mn-lt"/>
                <a:ea typeface="+mn-ea"/>
                <a:cs typeface="+mn-cs"/>
                <a:sym typeface="Helvetica"/>
              </a:defRPr>
            </a:pPr>
            <a:r>
              <a:t>Whatever is, &amp; is in the market system, is rational:</a:t>
            </a:r>
          </a:p>
          <a:p>
            <a:pPr marL="0" indent="0" defTabSz="275212">
              <a:spcBef>
                <a:spcPts val="800"/>
              </a:spcBef>
              <a:buSzTx/>
              <a:buNone/>
              <a:defRPr b="1" sz="1608">
                <a:latin typeface="+mn-lt"/>
                <a:ea typeface="+mn-ea"/>
                <a:cs typeface="+mn-cs"/>
                <a:sym typeface="Helvetica"/>
              </a:defRPr>
            </a:pPr>
          </a:p>
          <a:p>
            <a:pPr marL="161223" indent="-161223" defTabSz="275212">
              <a:spcBef>
                <a:spcPts val="800"/>
              </a:spcBef>
              <a:buSzPct val="100000"/>
              <a:defRPr sz="1608">
                <a:latin typeface="Times New Roman"/>
                <a:ea typeface="Times New Roman"/>
                <a:cs typeface="Times New Roman"/>
                <a:sym typeface="Times New Roman"/>
              </a:defRPr>
            </a:pPr>
            <a:r>
              <a:t>“Most of what would be effective in remedying a depression would be equally effective in preventing this adjustment. This is especially true of inflation, which would, if pushed far enough, undoubtedly turn depression in to the sham prosperity so familiar from European postwar [i.e., World War I] experience, but which, if it be carried to that point, would, in the end, lead to a collapse worse than the one it was called in to remedy….</a:t>
            </a:r>
          </a:p>
          <a:p>
            <a:pPr marL="161223" indent="-161223" defTabSz="275212">
              <a:spcBef>
                <a:spcPts val="800"/>
              </a:spcBef>
              <a:buSzPct val="100000"/>
              <a:defRPr sz="1608">
                <a:latin typeface="Times New Roman"/>
                <a:ea typeface="Times New Roman"/>
                <a:cs typeface="Times New Roman"/>
                <a:sym typeface="Times New Roman"/>
              </a:defRPr>
            </a:pPr>
            <a:r>
              <a:t>“Fourth, reforms of institutions intended to remedy the situation but suggested by the moral and economic evils of both booms and depressions…. A political atmosphere exceptionally favorable, and an economic situation exceptionally unfavorable to their success… will… be stigmatized in the future by their tendency to prevent or retard recovery…”</a:t>
            </a:r>
          </a:p>
        </p:txBody>
      </p:sp>
      <p:pic>
        <p:nvPicPr>
          <p:cNvPr id="127"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Keynes’s Bottom Line"/>
          <p:cNvSpPr txBox="1"/>
          <p:nvPr>
            <p:ph type="title" idx="4294967295"/>
          </p:nvPr>
        </p:nvSpPr>
        <p:spPr>
          <a:xfrm>
            <a:off x="457199" y="-1"/>
            <a:ext cx="8228391" cy="1023141"/>
          </a:xfrm>
          <a:prstGeom prst="rect">
            <a:avLst/>
          </a:prstGeom>
        </p:spPr>
        <p:txBody>
          <a:bodyPr lIns="50800" tIns="50800" rIns="50800" bIns="50800"/>
          <a:lstStyle>
            <a:lvl1pPr defTabSz="410765"/>
          </a:lstStyle>
          <a:p>
            <a:pPr/>
            <a:r>
              <a:t>Keynes’s Bottom Line</a:t>
            </a:r>
          </a:p>
        </p:txBody>
      </p:sp>
      <p:sp>
        <p:nvSpPr>
          <p:cNvPr id="130" name="John Maynard Keynes:…"/>
          <p:cNvSpPr txBox="1"/>
          <p:nvPr>
            <p:ph type="body" idx="4294967295"/>
          </p:nvPr>
        </p:nvSpPr>
        <p:spPr>
          <a:xfrm>
            <a:off x="457199" y="1023139"/>
            <a:ext cx="8228391" cy="5244064"/>
          </a:xfrm>
          <a:prstGeom prst="rect">
            <a:avLst/>
          </a:prstGeom>
        </p:spPr>
        <p:txBody>
          <a:bodyPr lIns="50800" tIns="50800" rIns="50800" bIns="50800" anchor="t"/>
          <a:lstStyle/>
          <a:p>
            <a:pPr marL="264395" indent="-264395" defTabSz="667512">
              <a:spcBef>
                <a:spcPts val="600"/>
              </a:spcBef>
              <a:defRPr sz="1752">
                <a:uFill>
                  <a:solidFill>
                    <a:srgbClr val="000000"/>
                  </a:solidFill>
                </a:uFill>
                <a:latin typeface="Calibri"/>
                <a:ea typeface="Calibri"/>
                <a:cs typeface="Calibri"/>
                <a:sym typeface="Calibri"/>
              </a:defRPr>
            </a:pPr>
            <a:r>
              <a:t>John Maynard Keynes:</a:t>
            </a:r>
          </a:p>
          <a:p>
            <a:pPr lvl="1" marL="588880" indent="-264395" defTabSz="667512">
              <a:spcBef>
                <a:spcPts val="600"/>
              </a:spcBef>
              <a:defRPr sz="1752">
                <a:uFill>
                  <a:solidFill>
                    <a:srgbClr val="000000"/>
                  </a:solidFill>
                </a:uFill>
                <a:latin typeface="Calibri"/>
                <a:ea typeface="Calibri"/>
                <a:cs typeface="Calibri"/>
                <a:sym typeface="Calibri"/>
              </a:defRPr>
            </a:pPr>
            <a:r>
              <a:t>“When once the recovery has been started, the manner in which it feeds on itself and cumulates is obvious. But during the downward phase, when both fixed capital and stocks of materials are for the time being redundant and working-capital is being reduced, the schedule of the marginal efficiency of capital may fall so low that it can scarcely be corrected, so as to secure a satisfactory rate of new investment, by any practicable reduction in the rate of interest. </a:t>
            </a:r>
          </a:p>
          <a:p>
            <a:pPr lvl="1" marL="588880" indent="-264395" defTabSz="667512">
              <a:spcBef>
                <a:spcPts val="600"/>
              </a:spcBef>
              <a:defRPr sz="1752">
                <a:uFill>
                  <a:solidFill>
                    <a:srgbClr val="000000"/>
                  </a:solidFill>
                </a:uFill>
                <a:latin typeface="Calibri"/>
                <a:ea typeface="Calibri"/>
                <a:cs typeface="Calibri"/>
                <a:sym typeface="Calibri"/>
              </a:defRPr>
            </a:pPr>
            <a:r>
              <a:t>“Thus with markets organised and influenced as they are at present, the market estimation of the marginal efficiency of capital may suffer such enormously wide fluctuations that it cannot be sufficiently offset by corresponding fluctuations in the rate of interest. Moreover, the corresponding movements in the stock-market may, as we have seen above, depress the propensity to consume just when it is most needed. In conditions of laissez-faire the avoidance of wide fluctuations in employment may, therefore, prove impossible without a far-reaching change in the psychology of investment markets such as there is no reason to expect. </a:t>
            </a:r>
          </a:p>
          <a:p>
            <a:pPr lvl="1" marL="588880" indent="-264395" defTabSz="667512">
              <a:spcBef>
                <a:spcPts val="600"/>
              </a:spcBef>
              <a:defRPr sz="1752">
                <a:uFill>
                  <a:solidFill>
                    <a:srgbClr val="000000"/>
                  </a:solidFill>
                </a:uFill>
                <a:latin typeface="Calibri"/>
                <a:ea typeface="Calibri"/>
                <a:cs typeface="Calibri"/>
                <a:sym typeface="Calibri"/>
              </a:defRPr>
            </a:pPr>
            <a:r>
              <a:t>“I conclude that the duty of ordering the current volume of investment cannot safely be left in private hands….”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New Deals"/>
          <p:cNvSpPr txBox="1"/>
          <p:nvPr>
            <p:ph type="title" idx="4294967295"/>
          </p:nvPr>
        </p:nvSpPr>
        <p:spPr>
          <a:xfrm>
            <a:off x="457199" y="-1"/>
            <a:ext cx="8228391" cy="1023141"/>
          </a:xfrm>
          <a:prstGeom prst="rect">
            <a:avLst/>
          </a:prstGeom>
        </p:spPr>
        <p:txBody>
          <a:bodyPr lIns="50800" tIns="50800" rIns="50800" bIns="50800"/>
          <a:lstStyle>
            <a:lvl1pPr defTabSz="410765">
              <a:defRPr>
                <a:solidFill>
                  <a:srgbClr val="000080"/>
                </a:solidFill>
              </a:defRPr>
            </a:lvl1pPr>
          </a:lstStyle>
          <a:p>
            <a:pPr/>
            <a:r>
              <a:t>New Deals</a:t>
            </a:r>
          </a:p>
        </p:txBody>
      </p:sp>
      <p:sp>
        <p:nvSpPr>
          <p:cNvPr id="133" name="Japan: Takahashi Korekiyo…"/>
          <p:cNvSpPr txBox="1"/>
          <p:nvPr>
            <p:ph type="body" sz="half" idx="4294967295"/>
          </p:nvPr>
        </p:nvSpPr>
        <p:spPr>
          <a:xfrm>
            <a:off x="457199" y="1023139"/>
            <a:ext cx="3933212" cy="5546463"/>
          </a:xfrm>
          <a:prstGeom prst="rect">
            <a:avLst/>
          </a:prstGeom>
        </p:spPr>
        <p:txBody>
          <a:bodyPr lIns="50800" tIns="50800" rIns="50800" bIns="50800" anchor="t"/>
          <a:lstStyle/>
          <a:p>
            <a:pPr marL="347697" indent="-347697" defTabSz="877823">
              <a:spcBef>
                <a:spcPts val="800"/>
              </a:spcBef>
              <a:defRPr sz="2304">
                <a:uFill>
                  <a:solidFill>
                    <a:srgbClr val="000000"/>
                  </a:solidFill>
                </a:uFill>
                <a:latin typeface="Calibri"/>
                <a:ea typeface="Calibri"/>
                <a:cs typeface="Calibri"/>
                <a:sym typeface="Calibri"/>
              </a:defRPr>
            </a:pPr>
            <a:r>
              <a:t>Japan: Takahashi Korekiyo</a:t>
            </a:r>
          </a:p>
          <a:p>
            <a:pPr lvl="1" marL="774417" indent="-347697" defTabSz="877823">
              <a:spcBef>
                <a:spcPts val="800"/>
              </a:spcBef>
              <a:defRPr sz="2304">
                <a:uFill>
                  <a:solidFill>
                    <a:srgbClr val="000000"/>
                  </a:solidFill>
                </a:uFill>
                <a:latin typeface="Calibri"/>
                <a:ea typeface="Calibri"/>
                <a:cs typeface="Calibri"/>
                <a:sym typeface="Calibri"/>
              </a:defRPr>
            </a:pPr>
            <a:r>
              <a:t>moved early to maintain full employment</a:t>
            </a:r>
          </a:p>
          <a:p>
            <a:pPr marL="347697" indent="-347697" defTabSz="877823">
              <a:spcBef>
                <a:spcPts val="800"/>
              </a:spcBef>
              <a:defRPr sz="2304">
                <a:uFill>
                  <a:solidFill>
                    <a:srgbClr val="000000"/>
                  </a:solidFill>
                </a:uFill>
                <a:latin typeface="Calibri"/>
                <a:ea typeface="Calibri"/>
                <a:cs typeface="Calibri"/>
                <a:sym typeface="Calibri"/>
              </a:defRPr>
            </a:pPr>
            <a:r>
              <a:t>Britain: MacDonald-Snowden-Baldwin</a:t>
            </a:r>
          </a:p>
          <a:p>
            <a:pPr lvl="1" marL="774417" indent="-347697" defTabSz="877823">
              <a:spcBef>
                <a:spcPts val="800"/>
              </a:spcBef>
              <a:defRPr sz="2304">
                <a:uFill>
                  <a:solidFill>
                    <a:srgbClr val="000000"/>
                  </a:solidFill>
                </a:uFill>
                <a:latin typeface="Calibri"/>
                <a:ea typeface="Calibri"/>
                <a:cs typeface="Calibri"/>
                <a:sym typeface="Calibri"/>
              </a:defRPr>
            </a:pPr>
            <a:r>
              <a:t>Forced off…</a:t>
            </a:r>
          </a:p>
          <a:p>
            <a:pPr marL="347697" indent="-347697" defTabSz="877823">
              <a:spcBef>
                <a:spcPts val="800"/>
              </a:spcBef>
              <a:defRPr sz="2304">
                <a:uFill>
                  <a:solidFill>
                    <a:srgbClr val="000000"/>
                  </a:solidFill>
                </a:uFill>
                <a:latin typeface="Calibri"/>
                <a:ea typeface="Calibri"/>
                <a:cs typeface="Calibri"/>
                <a:sym typeface="Calibri"/>
              </a:defRPr>
            </a:pPr>
            <a:r>
              <a:t>Germany: Adolf Hitler</a:t>
            </a:r>
          </a:p>
          <a:p>
            <a:pPr lvl="1" marL="774417" indent="-347697" defTabSz="877823">
              <a:spcBef>
                <a:spcPts val="800"/>
              </a:spcBef>
              <a:defRPr sz="2304">
                <a:uFill>
                  <a:solidFill>
                    <a:srgbClr val="000000"/>
                  </a:solidFill>
                </a:uFill>
                <a:latin typeface="Calibri"/>
                <a:ea typeface="Calibri"/>
                <a:cs typeface="Calibri"/>
                <a:sym typeface="Calibri"/>
              </a:defRPr>
            </a:pPr>
            <a:r>
              <a:t>Succeeds Bruening</a:t>
            </a:r>
          </a:p>
          <a:p>
            <a:pPr marL="347697" indent="-347697" defTabSz="877823">
              <a:spcBef>
                <a:spcPts val="800"/>
              </a:spcBef>
              <a:defRPr sz="2304">
                <a:uFill>
                  <a:solidFill>
                    <a:srgbClr val="000000"/>
                  </a:solidFill>
                </a:uFill>
                <a:latin typeface="Calibri"/>
                <a:ea typeface="Calibri"/>
                <a:cs typeface="Calibri"/>
                <a:sym typeface="Calibri"/>
              </a:defRPr>
            </a:pPr>
            <a:r>
              <a:t>America: Franklin Delano Roosevelt</a:t>
            </a:r>
          </a:p>
          <a:p>
            <a:pPr lvl="1" marL="774417" indent="-347697" defTabSz="877823">
              <a:spcBef>
                <a:spcPts val="800"/>
              </a:spcBef>
              <a:defRPr sz="2304">
                <a:uFill>
                  <a:solidFill>
                    <a:srgbClr val="000000"/>
                  </a:solidFill>
                </a:uFill>
                <a:latin typeface="Calibri"/>
                <a:ea typeface="Calibri"/>
                <a:cs typeface="Calibri"/>
                <a:sym typeface="Calibri"/>
              </a:defRPr>
            </a:pPr>
            <a:r>
              <a:t>Succeeds Herbert Hoover</a:t>
            </a:r>
          </a:p>
          <a:p>
            <a:pPr marL="347697" indent="-347697" defTabSz="877823">
              <a:spcBef>
                <a:spcPts val="800"/>
              </a:spcBef>
              <a:defRPr sz="2304">
                <a:uFill>
                  <a:solidFill>
                    <a:srgbClr val="000000"/>
                  </a:solidFill>
                </a:uFill>
                <a:latin typeface="Calibri"/>
                <a:ea typeface="Calibri"/>
                <a:cs typeface="Calibri"/>
                <a:sym typeface="Calibri"/>
              </a:defRPr>
            </a:pPr>
            <a:r>
              <a:t>France: Leon Blum</a:t>
            </a:r>
          </a:p>
        </p:txBody>
      </p:sp>
      <p:pic>
        <p:nvPicPr>
          <p:cNvPr id="134" name="Recovery_in_the_Great_Depression_Does_Not_Begin_Until_You_Abandon_the_Gold_Standard.png" descr="Recovery_in_the_Great_Depression_Does_Not_Begin_Until_You_Abandon_the_Gold_Standard.png"/>
          <p:cNvPicPr>
            <a:picLocks noChangeAspect="0"/>
          </p:cNvPicPr>
          <p:nvPr/>
        </p:nvPicPr>
        <p:blipFill>
          <a:blip r:embed="rId2">
            <a:extLst/>
          </a:blip>
          <a:stretch>
            <a:fillRect/>
          </a:stretch>
        </p:blipFill>
        <p:spPr>
          <a:xfrm>
            <a:off x="4390409" y="1023139"/>
            <a:ext cx="4295181" cy="5546463"/>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Recovery"/>
          <p:cNvSpPr txBox="1"/>
          <p:nvPr>
            <p:ph type="title" idx="4294967295"/>
          </p:nvPr>
        </p:nvSpPr>
        <p:spPr>
          <a:xfrm>
            <a:off x="457199" y="-1"/>
            <a:ext cx="8228391" cy="1023141"/>
          </a:xfrm>
          <a:prstGeom prst="rect">
            <a:avLst/>
          </a:prstGeom>
        </p:spPr>
        <p:txBody>
          <a:bodyPr lIns="50800" tIns="50800" rIns="50800" bIns="50800"/>
          <a:lstStyle>
            <a:lvl1pPr defTabSz="410765">
              <a:defRPr>
                <a:solidFill>
                  <a:srgbClr val="000080"/>
                </a:solidFill>
              </a:defRPr>
            </a:lvl1pPr>
          </a:lstStyle>
          <a:p>
            <a:pPr/>
            <a:r>
              <a:t>Recovery</a:t>
            </a:r>
          </a:p>
        </p:txBody>
      </p:sp>
      <p:sp>
        <p:nvSpPr>
          <p:cNvPr id="137" name="Japan recovered the fastest,…"/>
          <p:cNvSpPr txBox="1"/>
          <p:nvPr>
            <p:ph type="body" idx="4294967295"/>
          </p:nvPr>
        </p:nvSpPr>
        <p:spPr>
          <a:xfrm>
            <a:off x="457199" y="1023139"/>
            <a:ext cx="8228391" cy="5244064"/>
          </a:xfrm>
          <a:prstGeom prst="rect">
            <a:avLst/>
          </a:prstGeom>
        </p:spPr>
        <p:txBody>
          <a:bodyPr lIns="50800" tIns="50800" rIns="50800" bIns="50800" anchor="t"/>
          <a:lstStyle/>
          <a:p>
            <a:pPr marL="362185" indent="-362185" defTabSz="914400">
              <a:spcBef>
                <a:spcPts val="800"/>
              </a:spcBef>
              <a:defRPr>
                <a:uFill>
                  <a:solidFill>
                    <a:srgbClr val="000000"/>
                  </a:solidFill>
                </a:uFill>
                <a:latin typeface="Calibri"/>
                <a:ea typeface="Calibri"/>
                <a:cs typeface="Calibri"/>
                <a:sym typeface="Calibri"/>
              </a:defRPr>
            </a:pPr>
            <a:r>
              <a:t>Japan recovered the fastest, </a:t>
            </a:r>
          </a:p>
          <a:p>
            <a:pPr marL="362185" indent="-362185" defTabSz="914400">
              <a:spcBef>
                <a:spcPts val="800"/>
              </a:spcBef>
              <a:defRPr>
                <a:uFill>
                  <a:solidFill>
                    <a:srgbClr val="000000"/>
                  </a:solidFill>
                </a:uFill>
                <a:latin typeface="Calibri"/>
                <a:ea typeface="Calibri"/>
                <a:cs typeface="Calibri"/>
                <a:sym typeface="Calibri"/>
              </a:defRPr>
            </a:pPr>
            <a:r>
              <a:t>Germany second, </a:t>
            </a:r>
          </a:p>
          <a:p>
            <a:pPr marL="362185" indent="-362185" defTabSz="914400">
              <a:spcBef>
                <a:spcPts val="800"/>
              </a:spcBef>
              <a:defRPr>
                <a:uFill>
                  <a:solidFill>
                    <a:srgbClr val="000000"/>
                  </a:solidFill>
                </a:uFill>
                <a:latin typeface="Calibri"/>
                <a:ea typeface="Calibri"/>
                <a:cs typeface="Calibri"/>
                <a:sym typeface="Calibri"/>
              </a:defRPr>
            </a:pPr>
            <a:r>
              <a:t>Britain third, </a:t>
            </a:r>
          </a:p>
          <a:p>
            <a:pPr marL="362185" indent="-362185" defTabSz="914400">
              <a:spcBef>
                <a:spcPts val="800"/>
              </a:spcBef>
              <a:defRPr>
                <a:uFill>
                  <a:solidFill>
                    <a:srgbClr val="000000"/>
                  </a:solidFill>
                </a:uFill>
                <a:latin typeface="Calibri"/>
                <a:ea typeface="Calibri"/>
                <a:cs typeface="Calibri"/>
                <a:sym typeface="Calibri"/>
              </a:defRPr>
            </a:pPr>
            <a:r>
              <a:t>The U.S. fourth, </a:t>
            </a:r>
          </a:p>
          <a:p>
            <a:pPr marL="362185" indent="-362185" defTabSz="914400">
              <a:spcBef>
                <a:spcPts val="800"/>
              </a:spcBef>
              <a:defRPr>
                <a:uFill>
                  <a:solidFill>
                    <a:srgbClr val="000000"/>
                  </a:solidFill>
                </a:uFill>
                <a:latin typeface="Calibri"/>
                <a:ea typeface="Calibri"/>
                <a:cs typeface="Calibri"/>
                <a:sym typeface="Calibri"/>
              </a:defRPr>
            </a:pPr>
            <a:r>
              <a:t>France last. </a:t>
            </a:r>
          </a:p>
          <a:p>
            <a:pPr marL="362185" indent="-362185" defTabSz="914400">
              <a:spcBef>
                <a:spcPts val="800"/>
              </a:spcBef>
              <a:defRPr>
                <a:uFill>
                  <a:solidFill>
                    <a:srgbClr val="000000"/>
                  </a:solidFill>
                </a:uFill>
                <a:latin typeface="Calibri"/>
                <a:ea typeface="Calibri"/>
                <a:cs typeface="Calibri"/>
                <a:sym typeface="Calibri"/>
              </a:defRPr>
            </a:pPr>
            <a:r>
              <a:t>By-and-large, the sooner you abandon the gold standard, expand the money supply, and undertake a "New Deal" to boost government spending, the better…</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John Maynard Keynes"/>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John Maynard Keynes</a:t>
            </a:r>
          </a:p>
        </p:txBody>
      </p:sp>
      <p:sp>
        <p:nvSpPr>
          <p:cNvPr id="140" name="“It seems unlikely that the influence of banking policy on the rate of interest will be sufficient by itself to determine an optimum rate of investment:…"/>
          <p:cNvSpPr txBox="1"/>
          <p:nvPr/>
        </p:nvSpPr>
        <p:spPr>
          <a:xfrm>
            <a:off x="422440" y="1143000"/>
            <a:ext cx="3999642"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“It seems unlikely that the influence of banking policy on the rate of interest will be sufficient by itself to determine an optimum rate of investment:</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“I conceive, therefore, that a somewhat comprehensive socialisation of investment will prove the only means of securing an approximation to full employment; </a:t>
            </a:r>
          </a:p>
          <a:p>
            <a:pPr marL="173254" indent="-173254" defTabSz="295751">
              <a:spcBef>
                <a:spcPts val="800"/>
              </a:spcBef>
              <a:buSzPct val="100000"/>
              <a:buChar char="•"/>
              <a:defRPr sz="1728">
                <a:uFillTx/>
                <a:latin typeface="Times New Roman"/>
                <a:ea typeface="Times New Roman"/>
                <a:cs typeface="Times New Roman"/>
                <a:sym typeface="Times New Roman"/>
              </a:defRPr>
            </a:pPr>
            <a:r>
              <a:t>“though this need not exclude all manner of compromises and of devices by which public authority will co-operate with private initiative. </a:t>
            </a:r>
          </a:p>
          <a:p>
            <a:pPr marL="173254" indent="-173254" defTabSz="295751">
              <a:spcBef>
                <a:spcPts val="800"/>
              </a:spcBef>
              <a:buSzPct val="100000"/>
              <a:buChar char="•"/>
              <a:defRPr sz="1728">
                <a:uFillTx/>
                <a:latin typeface="Times New Roman"/>
                <a:ea typeface="Times New Roman"/>
                <a:cs typeface="Times New Roman"/>
                <a:sym typeface="Times New Roman"/>
              </a:defRPr>
            </a:pPr>
            <a:r>
              <a:t>“But beyond this no obvious case is made out for a system of State Socialism which would embrace most of the economic life of the community…”</a:t>
            </a:r>
          </a:p>
        </p:txBody>
      </p:sp>
      <p:pic>
        <p:nvPicPr>
          <p:cNvPr id="141" name="Image" descr="Image"/>
          <p:cNvPicPr>
            <a:picLocks noChangeAspect="0"/>
          </p:cNvPicPr>
          <p:nvPr/>
        </p:nvPicPr>
        <p:blipFill>
          <a:blip r:embed="rId2">
            <a:extLst/>
          </a:blip>
          <a:stretch>
            <a:fillRect/>
          </a:stretch>
        </p:blipFill>
        <p:spPr>
          <a:xfrm>
            <a:off x="4422080" y="1143000"/>
            <a:ext cx="4255361" cy="5401296"/>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11260">
              <a:defRPr sz="2668">
                <a:uFill>
                  <a:solidFill>
                    <a:srgbClr val="000000"/>
                  </a:solidFill>
                </a:uFill>
              </a:defRPr>
            </a:pPr>
            <a:r>
              <a:t>U.C. Berkeley: Economics 115: Spring 2020</a:t>
            </a:r>
            <a:r>
              <a:rPr sz="4692">
                <a:latin typeface="Calibri"/>
                <a:ea typeface="Calibri"/>
                <a:cs typeface="Calibri"/>
                <a:sym typeface="Calibri"/>
              </a:rPr>
              <a:t> </a:t>
            </a:r>
            <a:endParaRPr sz="4692"/>
          </a:p>
          <a:p>
            <a:pPr defTabSz="311260">
              <a:defRPr sz="4048">
                <a:uFill>
                  <a:solidFill>
                    <a:srgbClr val="000000"/>
                  </a:solidFill>
                </a:uFill>
                <a:latin typeface="Calibri"/>
                <a:ea typeface="Calibri"/>
                <a:cs typeface="Calibri"/>
                <a:sym typeface="Calibri"/>
              </a:defRPr>
            </a:pPr>
            <a:r>
              <a:t>20th Century Economic History: Lecture 7: Understanding the Great Depression</a:t>
            </a:r>
          </a:p>
        </p:txBody>
      </p:sp>
      <p:sp>
        <p:nvSpPr>
          <p:cNvPr id="85"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9">
              <a:spcBef>
                <a:spcPts val="900"/>
              </a:spcBef>
              <a:buSzTx/>
              <a:buFont typeface="Arial"/>
              <a:buNone/>
              <a:defRPr b="1" sz="3038">
                <a:uFill>
                  <a:solidFill>
                    <a:srgbClr val="000000"/>
                  </a:solidFill>
                </a:uFill>
                <a:latin typeface="+mn-lt"/>
                <a:ea typeface="+mn-ea"/>
                <a:cs typeface="+mn-cs"/>
                <a:sym typeface="Helvetica"/>
              </a:defRPr>
            </a:pPr>
          </a:p>
          <a:p>
            <a:pPr marL="0" indent="0" algn="ctr" defTabSz="394289">
              <a:spcBef>
                <a:spcPts val="900"/>
              </a:spcBef>
              <a:buSzTx/>
              <a:buFont typeface="Arial"/>
              <a:buNone/>
              <a:defRPr b="1" sz="3038">
                <a:uFill>
                  <a:solidFill>
                    <a:srgbClr val="000000"/>
                  </a:solidFill>
                </a:uFill>
                <a:latin typeface="+mn-lt"/>
                <a:ea typeface="+mn-ea"/>
                <a:cs typeface="+mn-cs"/>
                <a:sym typeface="Helvetica"/>
              </a:defRPr>
            </a:pPr>
            <a:r>
              <a:t>Brad DeLong</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Department of Economics and Blum Center, U.C. Berkeley; and WCEG</a:t>
            </a:r>
          </a:p>
          <a:p>
            <a:pPr marL="0" indent="0" algn="ctr" defTabSz="394289">
              <a:spcBef>
                <a:spcPts val="900"/>
              </a:spcBef>
              <a:buSzTx/>
              <a:buFont typeface="Arial"/>
              <a:buNone/>
              <a:defRPr sz="2058" u="sng">
                <a:solidFill>
                  <a:srgbClr val="0000FF"/>
                </a:solidFill>
                <a:uFill>
                  <a:solidFill>
                    <a:srgbClr val="0000FF"/>
                  </a:solidFill>
                </a:uFill>
                <a:latin typeface="+mn-lt"/>
                <a:ea typeface="+mn-ea"/>
                <a:cs typeface="+mn-cs"/>
                <a:sym typeface="Helvetica"/>
              </a:defRPr>
            </a:pPr>
            <a:r>
              <a:rPr>
                <a:hlinkClick r:id="rId2" invalidUrl="" action="" tgtFrame="" tooltip="" history="1" highlightClick="0" endSnd="0"/>
              </a:rPr>
              <a:t>delong@econ.berkeley.edu</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last revised: 2020-02-12</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for delivery: W 2020-02-26 17:00 HMMB390</a:t>
            </a:r>
          </a:p>
          <a:p>
            <a:pPr marL="0" indent="0" algn="ctr" defTabSz="394289">
              <a:spcBef>
                <a:spcPts val="900"/>
              </a:spcBef>
              <a:buSzTx/>
              <a:buFont typeface="Arial"/>
              <a:buNone/>
              <a:defRPr sz="1372">
                <a:uFill>
                  <a:solidFill>
                    <a:srgbClr val="000000"/>
                  </a:solidFill>
                </a:uFill>
                <a:latin typeface="+mn-lt"/>
                <a:ea typeface="+mn-ea"/>
                <a:cs typeface="+mn-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394289">
              <a:spcBef>
                <a:spcPts val="0"/>
              </a:spcBef>
              <a:buSzTx/>
              <a:buFont typeface="Arial"/>
              <a:buNone/>
              <a:defRPr sz="1176">
                <a:uFill>
                  <a:solidFill>
                    <a:srgbClr val="000000"/>
                  </a:solidFill>
                </a:uFill>
                <a:latin typeface="+mn-lt"/>
                <a:ea typeface="+mn-ea"/>
                <a:cs typeface="+mn-cs"/>
                <a:sym typeface="Helvetica"/>
              </a:defRPr>
            </a:pPr>
            <a:r>
              <a:rPr sz="1372"/>
              <a:t>&lt;</a:t>
            </a:r>
            <a:r>
              <a:rPr u="sng">
                <a:solidFill>
                  <a:srgbClr val="0000FF"/>
                </a:solidFill>
                <a:uFill>
                  <a:solidFill>
                    <a:srgbClr val="0000FF"/>
                  </a:solidFill>
                </a:uFill>
                <a:hlinkClick r:id="rId4" invalidUrl="" action="" tgtFrame="" tooltip="" history="1" highlightClick="0" endSnd="0"/>
              </a:rPr>
              <a:t>https://github.com/braddelong/public-files/blob/master/econ-115-lecture-7.pptx</a:t>
            </a:r>
            <a:r>
              <a:rPr sz="1372"/>
              <a:t>&gt;</a:t>
            </a:r>
            <a:endParaRPr sz="1372"/>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John Maynard Keynes II"/>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John Maynard Keynes II</a:t>
            </a:r>
          </a:p>
        </p:txBody>
      </p:sp>
      <p:sp>
        <p:nvSpPr>
          <p:cNvPr id="144" name="“Let us clear from the ground the metaphysical or general principles:…"/>
          <p:cNvSpPr txBox="1"/>
          <p:nvPr/>
        </p:nvSpPr>
        <p:spPr>
          <a:xfrm>
            <a:off x="422440" y="1143000"/>
            <a:ext cx="5604806"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1105">
              <a:spcBef>
                <a:spcPts val="700"/>
              </a:spcBef>
              <a:defRPr b="1" sz="1584">
                <a:uFillTx/>
                <a:latin typeface="+mn-lt"/>
                <a:ea typeface="+mn-ea"/>
                <a:cs typeface="+mn-cs"/>
                <a:sym typeface="Helvetica"/>
              </a:defRPr>
            </a:pPr>
            <a:r>
              <a:t>“Let us clear from the ground the metaphysical or general principles:</a:t>
            </a:r>
          </a:p>
          <a:p>
            <a:pPr defTabSz="271105">
              <a:spcBef>
                <a:spcPts val="700"/>
              </a:spcBef>
              <a:defRPr b="1" sz="1584">
                <a:uFillTx/>
                <a:latin typeface="+mn-lt"/>
                <a:ea typeface="+mn-ea"/>
                <a:cs typeface="+mn-cs"/>
                <a:sym typeface="Helvetica"/>
              </a:defRPr>
            </a:pP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true that individuals possess a prescriptive 'natural liberty' in their economic activities.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“There is </a:t>
            </a:r>
            <a:r>
              <a:rPr i="1"/>
              <a:t>no</a:t>
            </a:r>
            <a:r>
              <a:t> 'compact' conferring perpetual rights on those who Have or on those who Acquire.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 world is </a:t>
            </a:r>
            <a:r>
              <a:rPr i="1"/>
              <a:t>not</a:t>
            </a:r>
            <a:r>
              <a:t> so governed from above that private and social interest always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so managed here below that in practice they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a correct deduction from the principles of economics that enlightened self-interest always operates in the public interest. </a:t>
            </a:r>
          </a:p>
          <a:p>
            <a:pPr marL="158816" indent="-158816" defTabSz="271105">
              <a:spcBef>
                <a:spcPts val="700"/>
              </a:spcBef>
              <a:buSzPct val="100000"/>
              <a:buChar char="•"/>
              <a:defRPr sz="1584">
                <a:uFillTx/>
                <a:latin typeface="Times New Roman"/>
                <a:ea typeface="Times New Roman"/>
                <a:cs typeface="Times New Roman"/>
                <a:sym typeface="Times New Roman"/>
              </a:defRPr>
            </a:pPr>
            <a:r>
              <a:t>“Nor is it true that self-interest generally </a:t>
            </a:r>
            <a:r>
              <a:rPr i="1"/>
              <a:t>is</a:t>
            </a:r>
            <a:r>
              <a:t> enlightened….</a:t>
            </a:r>
          </a:p>
          <a:p>
            <a:pPr marL="158816" indent="-158816" defTabSz="271105">
              <a:spcBef>
                <a:spcPts val="700"/>
              </a:spcBef>
              <a:buSzPct val="100000"/>
              <a:buChar char="•"/>
              <a:defRPr sz="1584">
                <a:uFillTx/>
                <a:latin typeface="Times New Roman"/>
                <a:ea typeface="Times New Roman"/>
                <a:cs typeface="Times New Roman"/>
                <a:sym typeface="Times New Roman"/>
              </a:defRPr>
            </a:pPr>
            <a:r>
              <a:t>“Experience does </a:t>
            </a:r>
            <a:r>
              <a:rPr i="1"/>
              <a:t>not</a:t>
            </a:r>
            <a:r>
              <a:t> show that individuals, when they make up a social unit, are always less clear-sighted than when they act separately….</a:t>
            </a:r>
          </a:p>
          <a:p>
            <a:pPr marL="158816" indent="-158816" defTabSz="271105">
              <a:spcBef>
                <a:spcPts val="700"/>
              </a:spcBef>
              <a:buSzPct val="100000"/>
              <a:buChar char="•"/>
              <a:defRPr sz="1584">
                <a:uFillTx/>
                <a:latin typeface="Times New Roman"/>
                <a:ea typeface="Times New Roman"/>
                <a:cs typeface="Times New Roman"/>
                <a:sym typeface="Times New Roman"/>
              </a:defRPr>
            </a:pPr>
            <a:r>
              <a:t>“I believe that in many cases the ideal size for the unit of control and organisation lies somewhere between the individual and the modern State…”</a:t>
            </a:r>
          </a:p>
        </p:txBody>
      </p:sp>
      <p:pic>
        <p:nvPicPr>
          <p:cNvPr id="145" name="Image" descr="Image"/>
          <p:cNvPicPr>
            <a:picLocks noChangeAspect="1"/>
          </p:cNvPicPr>
          <p:nvPr/>
        </p:nvPicPr>
        <p:blipFill>
          <a:blip r:embed="rId2">
            <a:extLst/>
          </a:blip>
          <a:srcRect l="0" t="0" r="0" b="4873"/>
          <a:stretch>
            <a:fillRect/>
          </a:stretch>
        </p:blipFill>
        <p:spPr>
          <a:xfrm>
            <a:off x="6027245" y="1143000"/>
            <a:ext cx="2650196" cy="5401193"/>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Moderately Conservative”"/>
          <p:cNvSpPr txBox="1"/>
          <p:nvPr>
            <p:ph type="title" idx="4294967295"/>
          </p:nvPr>
        </p:nvSpPr>
        <p:spPr>
          <a:xfrm>
            <a:off x="422440" y="0"/>
            <a:ext cx="8255001" cy="1143000"/>
          </a:xfrm>
          <a:prstGeom prst="rect">
            <a:avLst/>
          </a:prstGeom>
        </p:spPr>
        <p:txBody>
          <a:bodyPr lIns="50800" tIns="50800" rIns="50800" bIns="50800"/>
          <a:lstStyle>
            <a:lvl1pPr defTabSz="365581">
              <a:defRPr sz="4984">
                <a:solidFill>
                  <a:srgbClr val="000080"/>
                </a:solidFill>
              </a:defRPr>
            </a:lvl1pPr>
          </a:lstStyle>
          <a:p>
            <a:pPr/>
            <a:r>
              <a:t>“Moderately Conservative”</a:t>
            </a:r>
          </a:p>
        </p:txBody>
      </p:sp>
      <p:sp>
        <p:nvSpPr>
          <p:cNvPr id="148" name="John Maynard Keynes:…"/>
          <p:cNvSpPr txBox="1"/>
          <p:nvPr/>
        </p:nvSpPr>
        <p:spPr>
          <a:xfrm>
            <a:off x="422440" y="1143000"/>
            <a:ext cx="4997212"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John Maynard Keynes:</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“Whilst, therefore, the enlargement of the functions of government, involved in the task of adjusting to one another the propensity to consume and the inducement to invest, would seem to a nineteenth-century publicist or to a contemporary American financier to be a terrific encroachment on individualism. </a:t>
            </a:r>
          </a:p>
          <a:p>
            <a:pPr marL="173254" indent="-173254" defTabSz="295751">
              <a:spcBef>
                <a:spcPts val="800"/>
              </a:spcBef>
              <a:buSzPct val="100000"/>
              <a:buChar char="•"/>
              <a:defRPr sz="1728">
                <a:uFillTx/>
                <a:latin typeface="Times New Roman"/>
                <a:ea typeface="Times New Roman"/>
                <a:cs typeface="Times New Roman"/>
                <a:sym typeface="Times New Roman"/>
              </a:defRPr>
            </a:pPr>
            <a:r>
              <a:t>“I defend it, on the contrary, both as the only practicable means of avoiding the destruction of existing economic forms in their entirety and as the condition of the successful functioning of individual initiative.</a:t>
            </a:r>
          </a:p>
          <a:p>
            <a:pPr marL="173254" indent="-173254" defTabSz="295751">
              <a:spcBef>
                <a:spcPts val="800"/>
              </a:spcBef>
              <a:buSzPct val="100000"/>
              <a:buChar char="•"/>
              <a:defRPr sz="1728">
                <a:uFillTx/>
                <a:latin typeface="Times New Roman"/>
                <a:ea typeface="Times New Roman"/>
                <a:cs typeface="Times New Roman"/>
                <a:sym typeface="Times New Roman"/>
              </a:defRPr>
            </a:pPr>
            <a:r>
              <a:t>“For if effective demand is deficient, not only is the public scandal of wasted resources intolerable, but the individual enterpriser who seeks to bring these resources into action is operating with the odds loaded against him…”</a:t>
            </a:r>
          </a:p>
        </p:txBody>
      </p:sp>
      <p:pic>
        <p:nvPicPr>
          <p:cNvPr id="149" name="Image" descr="Image"/>
          <p:cNvPicPr>
            <a:picLocks noChangeAspect="1"/>
          </p:cNvPicPr>
          <p:nvPr/>
        </p:nvPicPr>
        <p:blipFill>
          <a:blip r:embed="rId2">
            <a:extLst/>
          </a:blip>
          <a:stretch>
            <a:fillRect/>
          </a:stretch>
        </p:blipFill>
        <p:spPr>
          <a:xfrm>
            <a:off x="5419651" y="1143000"/>
            <a:ext cx="3257790" cy="5401296"/>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Fictitious Commodities”: Labor"/>
          <p:cNvSpPr txBox="1"/>
          <p:nvPr>
            <p:ph type="title" idx="4294967295"/>
          </p:nvPr>
        </p:nvSpPr>
        <p:spPr>
          <a:xfrm>
            <a:off x="422440" y="0"/>
            <a:ext cx="8255001" cy="1143000"/>
          </a:xfrm>
          <a:prstGeom prst="rect">
            <a:avLst/>
          </a:prstGeom>
        </p:spPr>
        <p:txBody>
          <a:bodyPr lIns="50800" tIns="50800" rIns="50800" bIns="50800"/>
          <a:lstStyle>
            <a:lvl1pPr defTabSz="303966">
              <a:defRPr sz="4144">
                <a:solidFill>
                  <a:srgbClr val="000080"/>
                </a:solidFill>
              </a:defRPr>
            </a:lvl1pPr>
          </a:lstStyle>
          <a:p>
            <a:pPr/>
            <a:r>
              <a:t>“Fictitious Commodities”: Labor</a:t>
            </a:r>
          </a:p>
        </p:txBody>
      </p:sp>
      <p:sp>
        <p:nvSpPr>
          <p:cNvPr id="152" name="Karl Polanyi:…"/>
          <p:cNvSpPr txBox="1"/>
          <p:nvPr/>
        </p:nvSpPr>
        <p:spPr>
          <a:xfrm>
            <a:off x="422440" y="1143000"/>
            <a:ext cx="4557858"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5212">
              <a:spcBef>
                <a:spcPts val="800"/>
              </a:spcBef>
              <a:defRPr b="1" sz="1608">
                <a:uFillTx/>
                <a:latin typeface="+mn-lt"/>
                <a:ea typeface="+mn-ea"/>
                <a:cs typeface="+mn-cs"/>
                <a:sym typeface="Helvetica"/>
              </a:defRPr>
            </a:pPr>
            <a:r>
              <a:t>Karl Polanyi:</a:t>
            </a:r>
          </a:p>
          <a:p>
            <a:pPr defTabSz="275212">
              <a:spcBef>
                <a:spcPts val="800"/>
              </a:spcBef>
              <a:defRPr b="1" sz="1608">
                <a:uFillTx/>
                <a:latin typeface="+mn-lt"/>
                <a:ea typeface="+mn-ea"/>
                <a:cs typeface="+mn-cs"/>
                <a:sym typeface="Helvetica"/>
              </a:defRPr>
            </a:pPr>
          </a:p>
          <a:p>
            <a:pPr marL="161223" indent="-161223" defTabSz="275212">
              <a:spcBef>
                <a:spcPts val="800"/>
              </a:spcBef>
              <a:buSzPct val="100000"/>
              <a:buChar char="•"/>
              <a:defRPr sz="1608">
                <a:uFillTx/>
                <a:latin typeface="Times New Roman"/>
                <a:ea typeface="Times New Roman"/>
                <a:cs typeface="Times New Roman"/>
                <a:sym typeface="Times New Roman"/>
              </a:defRPr>
            </a:pPr>
            <a:r>
              <a:t>“In regard to labor, land, and money… to allow the market mechanism to be sole director of these and their natural environment… would result in the demoli­tion of society. </a:t>
            </a:r>
          </a:p>
          <a:p>
            <a:pPr marL="161223" indent="-161223" defTabSz="275212">
              <a:spcBef>
                <a:spcPts val="800"/>
              </a:spcBef>
              <a:buSzPct val="100000"/>
              <a:buChar char="•"/>
              <a:defRPr sz="1608">
                <a:uFillTx/>
                <a:latin typeface="Times New Roman"/>
                <a:ea typeface="Times New Roman"/>
                <a:cs typeface="Times New Roman"/>
                <a:sym typeface="Times New Roman"/>
              </a:defRPr>
            </a:pPr>
            <a:r>
              <a:t>“For the alleged commodity “labor power” cannot be shoved about, used indiscriminately, or even left unused, without affecting also the human individual who happens to be the bearer of this peculiar commodity. </a:t>
            </a:r>
          </a:p>
          <a:p>
            <a:pPr marL="161223" indent="-161223" defTabSz="275212">
              <a:spcBef>
                <a:spcPts val="800"/>
              </a:spcBef>
              <a:buSzPct val="100000"/>
              <a:buChar char="•"/>
              <a:defRPr sz="1608">
                <a:uFillTx/>
                <a:latin typeface="Times New Roman"/>
                <a:ea typeface="Times New Roman"/>
                <a:cs typeface="Times New Roman"/>
                <a:sym typeface="Times New Roman"/>
              </a:defRPr>
            </a:pPr>
            <a:r>
              <a:t>“In disposing of a man’s labor power the system… would… dispose of the… ‘man’ attached to that tag. </a:t>
            </a:r>
          </a:p>
          <a:p>
            <a:pPr marL="161223" indent="-161223" defTabSz="275212">
              <a:spcBef>
                <a:spcPts val="800"/>
              </a:spcBef>
              <a:buSzPct val="100000"/>
              <a:buChar char="•"/>
              <a:defRPr sz="1608">
                <a:uFillTx/>
                <a:latin typeface="Times New Roman"/>
                <a:ea typeface="Times New Roman"/>
                <a:cs typeface="Times New Roman"/>
                <a:sym typeface="Times New Roman"/>
              </a:defRPr>
            </a:pPr>
            <a:r>
              <a:t>“Robbed of the protective covering of cultural institutions, human beings would perish from the effects of social exposure; </a:t>
            </a:r>
          </a:p>
          <a:p>
            <a:pPr marL="161223" indent="-161223" defTabSz="275212">
              <a:spcBef>
                <a:spcPts val="800"/>
              </a:spcBef>
              <a:buSzPct val="100000"/>
              <a:buChar char="•"/>
              <a:defRPr sz="1608">
                <a:uFillTx/>
                <a:latin typeface="Times New Roman"/>
                <a:ea typeface="Times New Roman"/>
                <a:cs typeface="Times New Roman"/>
                <a:sym typeface="Times New Roman"/>
              </a:defRPr>
            </a:pPr>
            <a:r>
              <a:t>“they would die as the victims of acute social dislocation through vice, perversion, crime, and starvation…”</a:t>
            </a:r>
          </a:p>
        </p:txBody>
      </p:sp>
      <p:pic>
        <p:nvPicPr>
          <p:cNvPr id="153" name="Image" descr="Image"/>
          <p:cNvPicPr>
            <a:picLocks noChangeAspect="1"/>
          </p:cNvPicPr>
          <p:nvPr/>
        </p:nvPicPr>
        <p:blipFill>
          <a:blip r:embed="rId2">
            <a:extLst/>
          </a:blip>
          <a:stretch>
            <a:fillRect/>
          </a:stretch>
        </p:blipFill>
        <p:spPr>
          <a:xfrm>
            <a:off x="4980297" y="1143000"/>
            <a:ext cx="3697144" cy="5401296"/>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Fictitious Commodities”: Land and Finance"/>
          <p:cNvSpPr txBox="1"/>
          <p:nvPr>
            <p:ph type="title" idx="4294967295"/>
          </p:nvPr>
        </p:nvSpPr>
        <p:spPr>
          <a:xfrm>
            <a:off x="422440" y="0"/>
            <a:ext cx="8255001" cy="1143000"/>
          </a:xfrm>
          <a:prstGeom prst="rect">
            <a:avLst/>
          </a:prstGeom>
        </p:spPr>
        <p:txBody>
          <a:bodyPr lIns="50800" tIns="50800" rIns="50800" bIns="50800"/>
          <a:lstStyle>
            <a:lvl1pPr defTabSz="250567">
              <a:defRPr sz="3416">
                <a:solidFill>
                  <a:srgbClr val="000080"/>
                </a:solidFill>
              </a:defRPr>
            </a:lvl1pPr>
          </a:lstStyle>
          <a:p>
            <a:pPr/>
            <a:r>
              <a:t>“Fictitious Commodities”: Land and Finance</a:t>
            </a:r>
          </a:p>
        </p:txBody>
      </p:sp>
      <p:sp>
        <p:nvSpPr>
          <p:cNvPr id="156" name="Karl Polanyi:…"/>
          <p:cNvSpPr txBox="1"/>
          <p:nvPr/>
        </p:nvSpPr>
        <p:spPr>
          <a:xfrm>
            <a:off x="422440" y="1143000"/>
            <a:ext cx="4557858"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73796">
              <a:spcBef>
                <a:spcPts val="1000"/>
              </a:spcBef>
              <a:defRPr b="1" sz="2184">
                <a:uFillTx/>
                <a:latin typeface="+mn-lt"/>
                <a:ea typeface="+mn-ea"/>
                <a:cs typeface="+mn-cs"/>
                <a:sym typeface="Helvetica"/>
              </a:defRPr>
            </a:pPr>
            <a:r>
              <a:t>Karl Polanyi:</a:t>
            </a:r>
          </a:p>
          <a:p>
            <a:pPr defTabSz="373796">
              <a:spcBef>
                <a:spcPts val="1000"/>
              </a:spcBef>
              <a:defRPr b="1" sz="2184">
                <a:uFillTx/>
                <a:latin typeface="+mn-lt"/>
                <a:ea typeface="+mn-ea"/>
                <a:cs typeface="+mn-cs"/>
                <a:sym typeface="Helvetica"/>
              </a:defRPr>
            </a:pPr>
          </a:p>
          <a:p>
            <a:pPr marL="218974" indent="-218974" defTabSz="373796">
              <a:spcBef>
                <a:spcPts val="1000"/>
              </a:spcBef>
              <a:buSzPct val="100000"/>
              <a:buChar char="•"/>
              <a:defRPr sz="2184">
                <a:uFillTx/>
                <a:latin typeface="Times New Roman"/>
                <a:ea typeface="Times New Roman"/>
                <a:cs typeface="Times New Roman"/>
                <a:sym typeface="Times New Roman"/>
              </a:defRPr>
            </a:pPr>
            <a:r>
              <a:t>“Nature would be reduced to its elements, neighborhoods and landscapes de­filed, rivers polluted, military safety jeopardized, the power to pro­duce food and raw materials destroyed. </a:t>
            </a:r>
          </a:p>
          <a:p>
            <a:pPr marL="218974" indent="-218974" defTabSz="373796">
              <a:spcBef>
                <a:spcPts val="1000"/>
              </a:spcBef>
              <a:buSzPct val="100000"/>
              <a:buChar char="•"/>
              <a:defRPr sz="2184">
                <a:uFillTx/>
                <a:latin typeface="Times New Roman"/>
                <a:ea typeface="Times New Roman"/>
                <a:cs typeface="Times New Roman"/>
                <a:sym typeface="Times New Roman"/>
              </a:defRPr>
            </a:pPr>
            <a:r>
              <a:t>“Finally, the market adminis­tration of purchasing power would periodically liquidate business enterprise, for shortages and surfeits of money would prove as disas­trous to business as floods and droughts in primitive society…”</a:t>
            </a:r>
          </a:p>
        </p:txBody>
      </p:sp>
      <p:pic>
        <p:nvPicPr>
          <p:cNvPr id="157" name="Image" descr="Image"/>
          <p:cNvPicPr>
            <a:picLocks noChangeAspect="1"/>
          </p:cNvPicPr>
          <p:nvPr/>
        </p:nvPicPr>
        <p:blipFill>
          <a:blip r:embed="rId2">
            <a:extLst/>
          </a:blip>
          <a:stretch>
            <a:fillRect/>
          </a:stretch>
        </p:blipFill>
        <p:spPr>
          <a:xfrm>
            <a:off x="4980297" y="1143000"/>
            <a:ext cx="3697144" cy="5401296"/>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Double Movement”"/>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“Double Movement”</a:t>
            </a:r>
          </a:p>
        </p:txBody>
      </p:sp>
      <p:sp>
        <p:nvSpPr>
          <p:cNvPr id="160" name="Karl Polanyi:…"/>
          <p:cNvSpPr txBox="1"/>
          <p:nvPr/>
        </p:nvSpPr>
        <p:spPr>
          <a:xfrm>
            <a:off x="422440" y="1143000"/>
            <a:ext cx="4557858"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9858">
              <a:spcBef>
                <a:spcPts val="800"/>
              </a:spcBef>
              <a:defRPr b="1" sz="1752">
                <a:uFillTx/>
                <a:latin typeface="+mn-lt"/>
                <a:ea typeface="+mn-ea"/>
                <a:cs typeface="+mn-cs"/>
                <a:sym typeface="Helvetica"/>
              </a:defRPr>
            </a:pPr>
            <a:r>
              <a:t>Karl Polanyi:</a:t>
            </a:r>
          </a:p>
          <a:p>
            <a:pPr defTabSz="299858">
              <a:spcBef>
                <a:spcPts val="800"/>
              </a:spcBef>
              <a:defRPr b="1" sz="1752">
                <a:uFillTx/>
                <a:latin typeface="+mn-lt"/>
                <a:ea typeface="+mn-ea"/>
                <a:cs typeface="+mn-cs"/>
                <a:sym typeface="Helvetica"/>
              </a:defRPr>
            </a:pPr>
          </a:p>
          <a:p>
            <a:pPr marL="175661" indent="-175661" defTabSz="299858">
              <a:spcBef>
                <a:spcPts val="800"/>
              </a:spcBef>
              <a:buSzPct val="100000"/>
              <a:buChar char="•"/>
              <a:defRPr sz="1752">
                <a:uFillTx/>
                <a:latin typeface="Times New Roman"/>
                <a:ea typeface="Times New Roman"/>
                <a:cs typeface="Times New Roman"/>
                <a:sym typeface="Times New Roman"/>
              </a:defRPr>
            </a:pPr>
            <a:r>
              <a:t>“The double movement… the action of two organizing principles in society…. </a:t>
            </a:r>
          </a:p>
          <a:p>
            <a:pPr lvl="1" marL="453791" indent="-175661" defTabSz="299858">
              <a:spcBef>
                <a:spcPts val="800"/>
              </a:spcBef>
              <a:buSzPct val="100000"/>
              <a:buChar char="•"/>
              <a:defRPr sz="1752">
                <a:uFillTx/>
                <a:latin typeface="Times New Roman"/>
                <a:ea typeface="Times New Roman"/>
                <a:cs typeface="Times New Roman"/>
                <a:sym typeface="Times New Roman"/>
              </a:defRPr>
            </a:pPr>
            <a:r>
              <a:t>“Economic liberalism, aiming at the establishment of a self-regulating market… </a:t>
            </a:r>
          </a:p>
          <a:p>
            <a:pPr lvl="2" marL="731921" indent="-175661" defTabSz="299858">
              <a:spcBef>
                <a:spcPts val="800"/>
              </a:spcBef>
              <a:buSzPct val="100000"/>
              <a:buChar char="•"/>
              <a:defRPr sz="1752">
                <a:uFillTx/>
                <a:latin typeface="Times New Roman"/>
                <a:ea typeface="Times New Roman"/>
                <a:cs typeface="Times New Roman"/>
                <a:sym typeface="Times New Roman"/>
              </a:defRPr>
            </a:pPr>
            <a:r>
              <a:t>“using… laissez-faire and free trade…. </a:t>
            </a:r>
          </a:p>
          <a:p>
            <a:pPr lvl="1" marL="453791" indent="-175661" defTabSz="299858">
              <a:spcBef>
                <a:spcPts val="800"/>
              </a:spcBef>
              <a:buSzPct val="100000"/>
              <a:buChar char="•"/>
              <a:defRPr sz="1752">
                <a:uFillTx/>
                <a:latin typeface="Times New Roman"/>
                <a:ea typeface="Times New Roman"/>
                <a:cs typeface="Times New Roman"/>
                <a:sym typeface="Times New Roman"/>
              </a:defRPr>
            </a:pPr>
            <a:r>
              <a:t>“Social protection aiming at the conservation of man and nature as well as productive organization, </a:t>
            </a:r>
          </a:p>
          <a:p>
            <a:pPr lvl="2" marL="731921" indent="-175661" defTabSz="299858">
              <a:spcBef>
                <a:spcPts val="800"/>
              </a:spcBef>
              <a:buSzPct val="100000"/>
              <a:buChar char="•"/>
              <a:defRPr sz="1752">
                <a:uFillTx/>
                <a:latin typeface="Times New Roman"/>
                <a:ea typeface="Times New Roman"/>
                <a:cs typeface="Times New Roman"/>
                <a:sym typeface="Times New Roman"/>
              </a:defRPr>
            </a:pPr>
            <a:r>
              <a:t>“relying on… those most immediately affected by the deleterious action of the market… the working and the landed classes—and </a:t>
            </a:r>
          </a:p>
          <a:p>
            <a:pPr lvl="2" marL="731921" indent="-175661" defTabSz="299858">
              <a:spcBef>
                <a:spcPts val="800"/>
              </a:spcBef>
              <a:buSzPct val="100000"/>
              <a:buChar char="•"/>
              <a:defRPr sz="1752">
                <a:uFillTx/>
                <a:latin typeface="Times New Roman"/>
                <a:ea typeface="Times New Roman"/>
                <a:cs typeface="Times New Roman"/>
                <a:sym typeface="Times New Roman"/>
              </a:defRPr>
            </a:pPr>
            <a:r>
              <a:t>“using protective legislation, restrictive associations, and other instruments of intervention as its methods…”</a:t>
            </a:r>
          </a:p>
        </p:txBody>
      </p:sp>
      <p:pic>
        <p:nvPicPr>
          <p:cNvPr id="161" name="Image" descr="Image"/>
          <p:cNvPicPr>
            <a:picLocks noChangeAspect="1"/>
          </p:cNvPicPr>
          <p:nvPr/>
        </p:nvPicPr>
        <p:blipFill>
          <a:blip r:embed="rId2">
            <a:extLst/>
          </a:blip>
          <a:stretch>
            <a:fillRect/>
          </a:stretch>
        </p:blipFill>
        <p:spPr>
          <a:xfrm>
            <a:off x="4980297" y="1143000"/>
            <a:ext cx="3697144" cy="5401296"/>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Class Interest and Public Interest"/>
          <p:cNvSpPr txBox="1"/>
          <p:nvPr>
            <p:ph type="title" idx="4294967295"/>
          </p:nvPr>
        </p:nvSpPr>
        <p:spPr>
          <a:xfrm>
            <a:off x="422440" y="0"/>
            <a:ext cx="8255001" cy="1143000"/>
          </a:xfrm>
          <a:prstGeom prst="rect">
            <a:avLst/>
          </a:prstGeom>
        </p:spPr>
        <p:txBody>
          <a:bodyPr lIns="50800" tIns="50800" rIns="50800" bIns="50800"/>
          <a:lstStyle>
            <a:lvl1pPr defTabSz="295751">
              <a:defRPr sz="4032">
                <a:solidFill>
                  <a:srgbClr val="000080"/>
                </a:solidFill>
              </a:defRPr>
            </a:lvl1pPr>
          </a:lstStyle>
          <a:p>
            <a:pPr/>
            <a:r>
              <a:t>Class Interest and Public Interest</a:t>
            </a:r>
          </a:p>
        </p:txBody>
      </p:sp>
      <p:sp>
        <p:nvSpPr>
          <p:cNvPr id="164" name="Karl Polanyi:…"/>
          <p:cNvSpPr txBox="1"/>
          <p:nvPr/>
        </p:nvSpPr>
        <p:spPr>
          <a:xfrm>
            <a:off x="422440" y="1143000"/>
            <a:ext cx="4557858"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01275">
              <a:spcBef>
                <a:spcPts val="500"/>
              </a:spcBef>
              <a:defRPr b="1" sz="1176">
                <a:uFillTx/>
                <a:latin typeface="+mn-lt"/>
                <a:ea typeface="+mn-ea"/>
                <a:cs typeface="+mn-cs"/>
                <a:sym typeface="Helvetica"/>
              </a:defRPr>
            </a:pPr>
            <a:r>
              <a:t>Karl Polanyi:</a:t>
            </a:r>
          </a:p>
          <a:p>
            <a:pPr defTabSz="201275">
              <a:spcBef>
                <a:spcPts val="500"/>
              </a:spcBef>
              <a:defRPr b="1" sz="1176">
                <a:uFillTx/>
                <a:latin typeface="+mn-lt"/>
                <a:ea typeface="+mn-ea"/>
                <a:cs typeface="+mn-cs"/>
                <a:sym typeface="Helvetica"/>
              </a:defRPr>
            </a:pPr>
          </a:p>
          <a:p>
            <a:pPr marL="117909" indent="-117909" defTabSz="201275">
              <a:spcBef>
                <a:spcPts val="500"/>
              </a:spcBef>
              <a:buSzPct val="100000"/>
              <a:buChar char="•"/>
              <a:defRPr sz="1176">
                <a:uFillTx/>
                <a:latin typeface="Times New Roman"/>
                <a:ea typeface="Times New Roman"/>
                <a:cs typeface="Times New Roman"/>
                <a:sym typeface="Times New Roman"/>
              </a:defRPr>
            </a:pPr>
            <a:r>
              <a:t>“Class is important.… </a:t>
            </a:r>
          </a:p>
          <a:p>
            <a:pPr marL="117909" indent="-117909" defTabSz="201275">
              <a:spcBef>
                <a:spcPts val="500"/>
              </a:spcBef>
              <a:buSzPct val="100000"/>
              <a:buChar char="•"/>
              <a:defRPr sz="1176">
                <a:uFillTx/>
                <a:latin typeface="Times New Roman"/>
                <a:ea typeface="Times New Roman"/>
                <a:cs typeface="Times New Roman"/>
                <a:sym typeface="Times New Roman"/>
              </a:defRPr>
            </a:pPr>
            <a:r>
              <a:t>“The middle classes were the bearers of the nascent market economy… had no organ to sense the dangers involved in the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“exploitation of the physical strength of the worker,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destruction of family life,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devastation of neighborhoods,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denudation of forests,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pollution of rivers,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deterioration of craft standards,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disruption of folkways, and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general degradation of existence including housing and arts, as well as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innumerable forms of private and public life that do not affect profits….</a:t>
            </a:r>
          </a:p>
          <a:p>
            <a:pPr marL="117909" indent="-117909" defTabSz="201275">
              <a:spcBef>
                <a:spcPts val="500"/>
              </a:spcBef>
              <a:buSzPct val="100000"/>
              <a:buChar char="•"/>
              <a:defRPr sz="1176">
                <a:uFillTx/>
                <a:latin typeface="Times New Roman"/>
                <a:ea typeface="Times New Roman"/>
                <a:cs typeface="Times New Roman"/>
                <a:sym typeface="Times New Roman"/>
              </a:defRPr>
            </a:pPr>
            <a:r>
              <a:t>"To the landed aristocracy and the peasantry fell the task of safeguarding the martial qualities of the nation which continued to depend largely on men and soil, while </a:t>
            </a:r>
          </a:p>
          <a:p>
            <a:pPr marL="117909" indent="-117909" defTabSz="201275">
              <a:spcBef>
                <a:spcPts val="500"/>
              </a:spcBef>
              <a:buSzPct val="100000"/>
              <a:buChar char="•"/>
              <a:defRPr sz="1176">
                <a:uFillTx/>
                <a:latin typeface="Times New Roman"/>
                <a:ea typeface="Times New Roman"/>
                <a:cs typeface="Times New Roman"/>
                <a:sym typeface="Times New Roman"/>
              </a:defRPr>
            </a:pPr>
            <a:r>
              <a:t>the laboring people to a smaller or greater extent, became representatives of the common human interests that had become homeless.</a:t>
            </a:r>
          </a:p>
          <a:p>
            <a:pPr marL="117909" indent="-117909" defTabSz="201275">
              <a:spcBef>
                <a:spcPts val="500"/>
              </a:spcBef>
              <a:buSzPct val="100000"/>
              <a:buChar char="•"/>
              <a:defRPr sz="1176">
                <a:uFillTx/>
                <a:latin typeface="Times New Roman"/>
                <a:ea typeface="Times New Roman"/>
                <a:cs typeface="Times New Roman"/>
                <a:sym typeface="Times New Roman"/>
              </a:defRPr>
            </a:pPr>
            <a:r>
              <a:t>“But at one time or another, each social class stood, even if unconsciously, for interests wider than its own…”</a:t>
            </a:r>
          </a:p>
        </p:txBody>
      </p:sp>
      <p:pic>
        <p:nvPicPr>
          <p:cNvPr id="165" name="Image" descr="Image"/>
          <p:cNvPicPr>
            <a:picLocks noChangeAspect="1"/>
          </p:cNvPicPr>
          <p:nvPr/>
        </p:nvPicPr>
        <p:blipFill>
          <a:blip r:embed="rId2">
            <a:extLst/>
          </a:blip>
          <a:stretch>
            <a:fillRect/>
          </a:stretch>
        </p:blipFill>
        <p:spPr>
          <a:xfrm>
            <a:off x="4980297" y="1143000"/>
            <a:ext cx="3697144" cy="5401296"/>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Franklin Delano Roosevelt and His New Deal"/>
          <p:cNvSpPr txBox="1"/>
          <p:nvPr>
            <p:ph type="title"/>
          </p:nvPr>
        </p:nvSpPr>
        <p:spPr>
          <a:xfrm>
            <a:off x="354041" y="0"/>
            <a:ext cx="8395139" cy="1518047"/>
          </a:xfrm>
          <a:prstGeom prst="rect">
            <a:avLst/>
          </a:prstGeom>
        </p:spPr>
        <p:txBody>
          <a:bodyPr/>
          <a:lstStyle>
            <a:lvl1pPr defTabSz="357366">
              <a:defRPr b="1" sz="4698">
                <a:solidFill>
                  <a:srgbClr val="000080"/>
                </a:solidFill>
                <a:latin typeface="+mn-lt"/>
                <a:ea typeface="+mn-ea"/>
                <a:cs typeface="+mn-cs"/>
                <a:sym typeface="Helvetica"/>
              </a:defRPr>
            </a:lvl1pPr>
          </a:lstStyle>
          <a:p>
            <a:pPr/>
            <a:r>
              <a:t>Franklin Delano Roosevelt and His New Deal</a:t>
            </a:r>
          </a:p>
        </p:txBody>
      </p:sp>
      <p:sp>
        <p:nvSpPr>
          <p:cNvPr id="168" name="What was the alternative going to be?…"/>
          <p:cNvSpPr txBox="1"/>
          <p:nvPr>
            <p:ph type="body" idx="1"/>
          </p:nvPr>
        </p:nvSpPr>
        <p:spPr>
          <a:xfrm>
            <a:off x="354040" y="1518046"/>
            <a:ext cx="5215348" cy="4940506"/>
          </a:xfrm>
          <a:prstGeom prst="rect">
            <a:avLst/>
          </a:prstGeom>
        </p:spPr>
        <p:txBody>
          <a:bodyPr anchor="t"/>
          <a:lstStyle/>
          <a:p>
            <a:pPr marL="214594" indent="-214594" defTabSz="324504">
              <a:spcBef>
                <a:spcPts val="600"/>
              </a:spcBef>
              <a:defRPr sz="1738"/>
            </a:pPr>
            <a:r>
              <a:t>What was the alternative going to be?</a:t>
            </a:r>
          </a:p>
          <a:p>
            <a:pPr marL="214594" indent="-214594" defTabSz="324504">
              <a:spcBef>
                <a:spcPts val="600"/>
              </a:spcBef>
              <a:defRPr sz="1738"/>
            </a:pPr>
            <a:r>
              <a:t>Roosevelt had no idea</a:t>
            </a:r>
          </a:p>
          <a:p>
            <a:pPr marL="214594" indent="-214594" defTabSz="324504">
              <a:spcBef>
                <a:spcPts val="600"/>
              </a:spcBef>
              <a:defRPr sz="1738"/>
            </a:pPr>
            <a:r>
              <a:t>Try everything, and reinforce success:</a:t>
            </a:r>
          </a:p>
          <a:p>
            <a:pPr lvl="1" marL="565749" indent="-214594" defTabSz="324504">
              <a:spcBef>
                <a:spcPts val="600"/>
              </a:spcBef>
              <a:defRPr sz="1738"/>
            </a:pPr>
            <a:r>
              <a:t>Abandon the gold standard</a:t>
            </a:r>
          </a:p>
          <a:p>
            <a:pPr lvl="1" marL="565749" indent="-214594" defTabSz="324504">
              <a:spcBef>
                <a:spcPts val="600"/>
              </a:spcBef>
              <a:defRPr sz="1738"/>
            </a:pPr>
            <a:r>
              <a:t>Stop austerity</a:t>
            </a:r>
          </a:p>
          <a:p>
            <a:pPr lvl="1" marL="565749" indent="-214594" defTabSz="324504">
              <a:spcBef>
                <a:spcPts val="600"/>
              </a:spcBef>
              <a:defRPr sz="1738"/>
            </a:pPr>
            <a:r>
              <a:t>Buy farm products</a:t>
            </a:r>
          </a:p>
          <a:p>
            <a:pPr lvl="1" marL="565749" indent="-214594" defTabSz="324504">
              <a:spcBef>
                <a:spcPts val="600"/>
              </a:spcBef>
              <a:defRPr sz="1738"/>
            </a:pPr>
            <a:r>
              <a:t>NIRA—“corporatism”</a:t>
            </a:r>
          </a:p>
          <a:p>
            <a:pPr lvl="1" marL="565749" indent="-214594" defTabSz="324504">
              <a:spcBef>
                <a:spcPts val="600"/>
              </a:spcBef>
              <a:defRPr sz="1738"/>
            </a:pPr>
            <a:r>
              <a:t>Financial reform: “the money changers have been cast down from their high seats in the temple of our civilization…”</a:t>
            </a:r>
          </a:p>
          <a:p>
            <a:pPr lvl="1" marL="565749" indent="-214594" defTabSz="324504">
              <a:spcBef>
                <a:spcPts val="600"/>
              </a:spcBef>
              <a:defRPr sz="1738"/>
            </a:pPr>
            <a:r>
              <a:t>WPA</a:t>
            </a:r>
          </a:p>
          <a:p>
            <a:pPr lvl="1" marL="565749" indent="-214594" defTabSz="324504">
              <a:spcBef>
                <a:spcPts val="600"/>
              </a:spcBef>
              <a:defRPr sz="1738"/>
            </a:pPr>
            <a:r>
              <a:t>CCC</a:t>
            </a:r>
          </a:p>
          <a:p>
            <a:pPr lvl="1" marL="565749" indent="-214594" defTabSz="324504">
              <a:spcBef>
                <a:spcPts val="600"/>
              </a:spcBef>
              <a:defRPr sz="1738"/>
            </a:pPr>
            <a:r>
              <a:t>Social Security</a:t>
            </a:r>
          </a:p>
          <a:p>
            <a:pPr lvl="1" marL="565749" indent="-214594" defTabSz="324504">
              <a:spcBef>
                <a:spcPts val="600"/>
              </a:spcBef>
              <a:defRPr sz="1738"/>
            </a:pPr>
            <a:r>
              <a:t>NLRB</a:t>
            </a:r>
          </a:p>
          <a:p>
            <a:pPr lvl="1" marL="565749" indent="-214594" defTabSz="324504">
              <a:spcBef>
                <a:spcPts val="600"/>
              </a:spcBef>
              <a:defRPr sz="1738"/>
            </a:pPr>
            <a:r>
              <a:t>PUHCA</a:t>
            </a:r>
          </a:p>
        </p:txBody>
      </p:sp>
      <p:pic>
        <p:nvPicPr>
          <p:cNvPr id="169" name="Cursor_and_Franklin_Delano_Roosevelt_-_Google_Search.png" descr="Cursor_and_Franklin_Delano_Roosevelt_-_Google_Search.png"/>
          <p:cNvPicPr>
            <a:picLocks noChangeAspect="1"/>
          </p:cNvPicPr>
          <p:nvPr/>
        </p:nvPicPr>
        <p:blipFill>
          <a:blip r:embed="rId2">
            <a:extLst/>
          </a:blip>
          <a:stretch>
            <a:fillRect/>
          </a:stretch>
        </p:blipFill>
        <p:spPr>
          <a:xfrm>
            <a:off x="5569386" y="1518046"/>
            <a:ext cx="3179795" cy="4940506"/>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Social Insurance"/>
          <p:cNvSpPr txBox="1"/>
          <p:nvPr>
            <p:ph type="title" idx="4294967295"/>
          </p:nvPr>
        </p:nvSpPr>
        <p:spPr>
          <a:xfrm>
            <a:off x="457199" y="-1"/>
            <a:ext cx="8228391" cy="1023141"/>
          </a:xfrm>
          <a:prstGeom prst="rect">
            <a:avLst/>
          </a:prstGeom>
        </p:spPr>
        <p:txBody>
          <a:bodyPr lIns="50800" tIns="50800" rIns="50800" bIns="50800"/>
          <a:lstStyle>
            <a:lvl1pPr defTabSz="410765">
              <a:defRPr>
                <a:solidFill>
                  <a:srgbClr val="000080"/>
                </a:solidFill>
              </a:defRPr>
            </a:lvl1pPr>
          </a:lstStyle>
          <a:p>
            <a:pPr/>
            <a:r>
              <a:t>Social Insurance</a:t>
            </a:r>
          </a:p>
        </p:txBody>
      </p:sp>
      <p:sp>
        <p:nvSpPr>
          <p:cNvPr id="172" name="The Beveridge Report…"/>
          <p:cNvSpPr txBox="1"/>
          <p:nvPr>
            <p:ph type="body" idx="4294967295"/>
          </p:nvPr>
        </p:nvSpPr>
        <p:spPr>
          <a:xfrm>
            <a:off x="457199" y="1023139"/>
            <a:ext cx="8228391" cy="5244064"/>
          </a:xfrm>
          <a:prstGeom prst="rect">
            <a:avLst/>
          </a:prstGeom>
        </p:spPr>
        <p:txBody>
          <a:bodyPr lIns="50800" tIns="50800" rIns="50800" bIns="50800" anchor="t"/>
          <a:lstStyle/>
          <a:p>
            <a:pPr marL="275260" indent="-275260" defTabSz="694944">
              <a:spcBef>
                <a:spcPts val="600"/>
              </a:spcBef>
              <a:defRPr sz="1824">
                <a:uFill>
                  <a:solidFill>
                    <a:srgbClr val="000000"/>
                  </a:solidFill>
                </a:uFill>
                <a:latin typeface="Calibri"/>
                <a:ea typeface="Calibri"/>
                <a:cs typeface="Calibri"/>
                <a:sym typeface="Calibri"/>
              </a:defRPr>
            </a:pPr>
            <a:r>
              <a:t>The Beveridge Report</a:t>
            </a:r>
          </a:p>
          <a:p>
            <a:pPr lvl="1" marL="613080" indent="-275260" defTabSz="694944">
              <a:spcBef>
                <a:spcPts val="600"/>
              </a:spcBef>
              <a:defRPr sz="1824">
                <a:uFill>
                  <a:solidFill>
                    <a:srgbClr val="000000"/>
                  </a:solidFill>
                </a:uFill>
                <a:latin typeface="Calibri"/>
                <a:ea typeface="Calibri"/>
                <a:cs typeface="Calibri"/>
                <a:sym typeface="Calibri"/>
              </a:defRPr>
            </a:pPr>
            <a:r>
              <a:t>Post-WWII British Labour Socialism</a:t>
            </a:r>
          </a:p>
          <a:p>
            <a:pPr lvl="1" marL="613080" indent="-275260" defTabSz="694944">
              <a:spcBef>
                <a:spcPts val="600"/>
              </a:spcBef>
              <a:defRPr sz="1824">
                <a:uFill>
                  <a:solidFill>
                    <a:srgbClr val="000000"/>
                  </a:solidFill>
                </a:uFill>
                <a:latin typeface="Calibri"/>
                <a:ea typeface="Calibri"/>
                <a:cs typeface="Calibri"/>
                <a:sym typeface="Calibri"/>
              </a:defRPr>
            </a:pPr>
            <a:r>
              <a:t>Nationalization of the Bank of England</a:t>
            </a:r>
          </a:p>
          <a:p>
            <a:pPr lvl="1" marL="613080" indent="-275260" defTabSz="694944">
              <a:spcBef>
                <a:spcPts val="600"/>
              </a:spcBef>
              <a:defRPr sz="1824">
                <a:uFill>
                  <a:solidFill>
                    <a:srgbClr val="000000"/>
                  </a:solidFill>
                </a:uFill>
                <a:latin typeface="Calibri"/>
                <a:ea typeface="Calibri"/>
                <a:cs typeface="Calibri"/>
                <a:sym typeface="Calibri"/>
              </a:defRPr>
            </a:pPr>
            <a:r>
              <a:t>National Health Service</a:t>
            </a:r>
          </a:p>
          <a:p>
            <a:pPr lvl="1" marL="613080" indent="-275260" defTabSz="694944">
              <a:spcBef>
                <a:spcPts val="600"/>
              </a:spcBef>
              <a:defRPr sz="1824">
                <a:uFill>
                  <a:solidFill>
                    <a:srgbClr val="000000"/>
                  </a:solidFill>
                </a:uFill>
                <a:latin typeface="Calibri"/>
                <a:ea typeface="Calibri"/>
                <a:cs typeface="Calibri"/>
                <a:sym typeface="Calibri"/>
              </a:defRPr>
            </a:pPr>
            <a:r>
              <a:t>British Rail</a:t>
            </a:r>
          </a:p>
          <a:p>
            <a:pPr lvl="1" marL="613080" indent="-275260" defTabSz="694944">
              <a:spcBef>
                <a:spcPts val="600"/>
              </a:spcBef>
              <a:defRPr sz="1824">
                <a:uFill>
                  <a:solidFill>
                    <a:srgbClr val="000000"/>
                  </a:solidFill>
                </a:uFill>
                <a:latin typeface="Calibri"/>
                <a:ea typeface="Calibri"/>
                <a:cs typeface="Calibri"/>
                <a:sym typeface="Calibri"/>
              </a:defRPr>
            </a:pPr>
            <a:r>
              <a:t>British Steel</a:t>
            </a:r>
          </a:p>
          <a:p>
            <a:pPr lvl="1" marL="613080" indent="-275260" defTabSz="694944">
              <a:spcBef>
                <a:spcPts val="600"/>
              </a:spcBef>
              <a:defRPr sz="1824">
                <a:uFill>
                  <a:solidFill>
                    <a:srgbClr val="000000"/>
                  </a:solidFill>
                </a:uFill>
                <a:latin typeface="Calibri"/>
                <a:ea typeface="Calibri"/>
                <a:cs typeface="Calibri"/>
                <a:sym typeface="Calibri"/>
              </a:defRPr>
            </a:pPr>
            <a:r>
              <a:t>Pension, unemployment insurance, aid to mothers with small children</a:t>
            </a:r>
          </a:p>
          <a:p>
            <a:pPr marL="275260" indent="-275260" defTabSz="694944">
              <a:spcBef>
                <a:spcPts val="600"/>
              </a:spcBef>
              <a:defRPr sz="1824">
                <a:uFill>
                  <a:solidFill>
                    <a:srgbClr val="000000"/>
                  </a:solidFill>
                </a:uFill>
                <a:latin typeface="Calibri"/>
                <a:ea typeface="Calibri"/>
                <a:cs typeface="Calibri"/>
                <a:sym typeface="Calibri"/>
              </a:defRPr>
            </a:pPr>
            <a:r>
              <a:t>The U.S. New Deal</a:t>
            </a:r>
          </a:p>
          <a:p>
            <a:pPr lvl="1" marL="613080" indent="-275260" defTabSz="694944">
              <a:spcBef>
                <a:spcPts val="600"/>
              </a:spcBef>
              <a:defRPr sz="1824">
                <a:uFill>
                  <a:solidFill>
                    <a:srgbClr val="000000"/>
                  </a:solidFill>
                </a:uFill>
                <a:latin typeface="Calibri"/>
                <a:ea typeface="Calibri"/>
                <a:cs typeface="Calibri"/>
                <a:sym typeface="Calibri"/>
              </a:defRPr>
            </a:pPr>
            <a:r>
              <a:t>Social Security</a:t>
            </a:r>
          </a:p>
          <a:p>
            <a:pPr lvl="1" marL="613080" indent="-275260" defTabSz="694944">
              <a:spcBef>
                <a:spcPts val="600"/>
              </a:spcBef>
              <a:defRPr sz="1824">
                <a:uFill>
                  <a:solidFill>
                    <a:srgbClr val="000000"/>
                  </a:solidFill>
                </a:uFill>
                <a:latin typeface="Calibri"/>
                <a:ea typeface="Calibri"/>
                <a:cs typeface="Calibri"/>
                <a:sym typeface="Calibri"/>
              </a:defRPr>
            </a:pPr>
            <a:r>
              <a:t>AFDC</a:t>
            </a:r>
          </a:p>
          <a:p>
            <a:pPr lvl="1" marL="613080" indent="-275260" defTabSz="694944">
              <a:spcBef>
                <a:spcPts val="600"/>
              </a:spcBef>
              <a:defRPr sz="1824">
                <a:uFill>
                  <a:solidFill>
                    <a:srgbClr val="000000"/>
                  </a:solidFill>
                </a:uFill>
                <a:latin typeface="Calibri"/>
                <a:ea typeface="Calibri"/>
                <a:cs typeface="Calibri"/>
                <a:sym typeface="Calibri"/>
              </a:defRPr>
            </a:pPr>
            <a:r>
              <a:t>NLRA</a:t>
            </a:r>
          </a:p>
          <a:p>
            <a:pPr lvl="1" marL="613080" indent="-275260" defTabSz="694944">
              <a:spcBef>
                <a:spcPts val="600"/>
              </a:spcBef>
              <a:defRPr sz="1824">
                <a:uFill>
                  <a:solidFill>
                    <a:srgbClr val="000000"/>
                  </a:solidFill>
                </a:uFill>
                <a:latin typeface="Calibri"/>
                <a:ea typeface="Calibri"/>
                <a:cs typeface="Calibri"/>
                <a:sym typeface="Calibri"/>
              </a:defRPr>
            </a:pPr>
            <a:r>
              <a:t>TVA</a:t>
            </a:r>
          </a:p>
          <a:p>
            <a:pPr lvl="1" marL="613080" indent="-275260" defTabSz="694944">
              <a:spcBef>
                <a:spcPts val="600"/>
              </a:spcBef>
              <a:defRPr sz="1824">
                <a:uFill>
                  <a:solidFill>
                    <a:srgbClr val="000000"/>
                  </a:solidFill>
                </a:uFill>
                <a:latin typeface="Calibri"/>
                <a:ea typeface="Calibri"/>
                <a:cs typeface="Calibri"/>
                <a:sym typeface="Calibri"/>
              </a:defRPr>
            </a:pPr>
            <a:r>
              <a:t>SEC</a:t>
            </a:r>
          </a:p>
          <a:p>
            <a:pPr marL="275260" indent="-275260" defTabSz="694944">
              <a:spcBef>
                <a:spcPts val="600"/>
              </a:spcBef>
              <a:defRPr sz="1824">
                <a:uFill>
                  <a:solidFill>
                    <a:srgbClr val="000000"/>
                  </a:solidFill>
                </a:uFill>
                <a:latin typeface="Calibri"/>
                <a:ea typeface="Calibri"/>
                <a:cs typeface="Calibri"/>
                <a:sym typeface="Calibri"/>
              </a:defRPr>
            </a:pPr>
            <a:r>
              <a:t>Military Keynesianism</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Counteroffensive from Mt. Pelerin"/>
          <p:cNvSpPr txBox="1"/>
          <p:nvPr>
            <p:ph type="title" idx="4294967295"/>
          </p:nvPr>
        </p:nvSpPr>
        <p:spPr>
          <a:xfrm>
            <a:off x="422440" y="0"/>
            <a:ext cx="8255001" cy="1143000"/>
          </a:xfrm>
          <a:prstGeom prst="rect">
            <a:avLst/>
          </a:prstGeom>
        </p:spPr>
        <p:txBody>
          <a:bodyPr lIns="50800" tIns="50800" rIns="50800" bIns="50800"/>
          <a:lstStyle>
            <a:lvl1pPr defTabSz="291643">
              <a:defRPr sz="3975"/>
            </a:lvl1pPr>
          </a:lstStyle>
          <a:p>
            <a:pPr/>
            <a:r>
              <a:t>Counteroffensive from Mt. Pelerin</a:t>
            </a:r>
          </a:p>
        </p:txBody>
      </p:sp>
      <p:sp>
        <p:nvSpPr>
          <p:cNvPr id="175" name="James Buchanan:…"/>
          <p:cNvSpPr txBox="1"/>
          <p:nvPr/>
        </p:nvSpPr>
        <p:spPr>
          <a:xfrm>
            <a:off x="422440" y="1143000"/>
            <a:ext cx="5140573"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38244">
              <a:spcBef>
                <a:spcPts val="600"/>
              </a:spcBef>
              <a:defRPr b="1" sz="1392">
                <a:uFillTx/>
                <a:latin typeface="+mn-lt"/>
                <a:ea typeface="+mn-ea"/>
                <a:cs typeface="+mn-cs"/>
                <a:sym typeface="Helvetica"/>
              </a:defRPr>
            </a:pPr>
            <a:r>
              <a:t>James Buchanan:</a:t>
            </a:r>
          </a:p>
          <a:p>
            <a:pPr defTabSz="238244">
              <a:spcBef>
                <a:spcPts val="600"/>
              </a:spcBef>
              <a:defRPr b="1" sz="1392">
                <a:uFillTx/>
                <a:latin typeface="+mn-lt"/>
                <a:ea typeface="+mn-ea"/>
                <a:cs typeface="+mn-cs"/>
                <a:sym typeface="Helvetica"/>
              </a:defRPr>
            </a:pP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episode in economics is… orthogonal to any attribution of progression or retrogression in the hard core of the research program of the discipline.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enterprise can be interpreted as an ultimately failed attempt to jury-rig improvements on a structure of institutional constraints that were nonsustainable….</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whole exercise [w]as an aberration that was grounded in rather elementary misunderstanding of what the classical vision of political economy embodies….</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seems naive to think that ‘the market’… can operate effectively… adjust quickly to a dramatic reduction in the politically-influenced and unpredictable supply of money? </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must remain forever mysterious as to why Keynes and the Keynesians were willing to neglect prospects for institutional reforms in the effective monetary constitution, while, at the same time, proposing radical changes along other more specific dimensions of policy....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tragedy is locatcd in the timidity of its nostrums in the face of existing institutions, accompanied by its willingness to replace market evaluations by politicized controls over particular choice vectors (employment, investment)…”</a:t>
            </a:r>
          </a:p>
        </p:txBody>
      </p:sp>
      <p:pic>
        <p:nvPicPr>
          <p:cNvPr id="176" name="Image" descr="Image"/>
          <p:cNvPicPr>
            <a:picLocks noChangeAspect="1"/>
          </p:cNvPicPr>
          <p:nvPr/>
        </p:nvPicPr>
        <p:blipFill>
          <a:blip r:embed="rId2">
            <a:extLst/>
          </a:blip>
          <a:stretch>
            <a:fillRect/>
          </a:stretch>
        </p:blipFill>
        <p:spPr>
          <a:xfrm>
            <a:off x="5464303" y="1143000"/>
            <a:ext cx="3213138" cy="5401296"/>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To Your iClickers…"/>
          <p:cNvSpPr txBox="1"/>
          <p:nvPr>
            <p:ph type="title" idx="4294967295"/>
          </p:nvPr>
        </p:nvSpPr>
        <p:spPr>
          <a:xfrm>
            <a:off x="457199" y="-1"/>
            <a:ext cx="8228391" cy="1023141"/>
          </a:xfrm>
          <a:prstGeom prst="rect">
            <a:avLst/>
          </a:prstGeom>
        </p:spPr>
        <p:txBody>
          <a:bodyPr lIns="50800" tIns="50800" rIns="50800" bIns="50800"/>
          <a:lstStyle>
            <a:lvl1pPr defTabSz="410765">
              <a:defRPr>
                <a:solidFill>
                  <a:srgbClr val="000080"/>
                </a:solidFill>
              </a:defRPr>
            </a:lvl1pPr>
          </a:lstStyle>
          <a:p>
            <a:pPr/>
            <a:r>
              <a:t>To Your iClickers…</a:t>
            </a:r>
          </a:p>
        </p:txBody>
      </p:sp>
      <p:sp>
        <p:nvSpPr>
          <p:cNvPr id="179" name="Which three politicians reacted best to the challenges of the Great Depression?…"/>
          <p:cNvSpPr txBox="1"/>
          <p:nvPr>
            <p:ph type="body" idx="4294967295"/>
          </p:nvPr>
        </p:nvSpPr>
        <p:spPr>
          <a:xfrm>
            <a:off x="457199" y="1023139"/>
            <a:ext cx="8228391" cy="5244064"/>
          </a:xfrm>
          <a:prstGeom prst="rect">
            <a:avLst/>
          </a:prstGeom>
        </p:spPr>
        <p:txBody>
          <a:bodyPr lIns="50800" tIns="50800" rIns="50800" bIns="50800" anchor="t"/>
          <a:lstStyle/>
          <a:p>
            <a:pPr marL="0" indent="0" defTabSz="914400">
              <a:spcBef>
                <a:spcPts val="800"/>
              </a:spcBef>
              <a:buSzTx/>
              <a:buNone/>
              <a:defRPr b="1">
                <a:uFill>
                  <a:solidFill>
                    <a:srgbClr val="000000"/>
                  </a:solidFill>
                </a:uFill>
                <a:latin typeface="+mn-lt"/>
                <a:ea typeface="+mn-ea"/>
                <a:cs typeface="+mn-cs"/>
                <a:sym typeface="Helvetica"/>
              </a:defRPr>
            </a:pPr>
            <a:r>
              <a:t>Which three politicians reacted best to the challenges of the Great Depression?</a:t>
            </a:r>
          </a:p>
          <a:p>
            <a:pPr marL="0" indent="0" defTabSz="914400">
              <a:spcBef>
                <a:spcPts val="800"/>
              </a:spcBef>
              <a:buSzTx/>
              <a:buNone/>
              <a:defRPr b="1">
                <a:uFill>
                  <a:solidFill>
                    <a:srgbClr val="000000"/>
                  </a:solidFill>
                </a:uFill>
                <a:latin typeface="+mn-lt"/>
                <a:ea typeface="+mn-ea"/>
                <a:cs typeface="+mn-cs"/>
                <a:sym typeface="Helvetica"/>
              </a:defRPr>
            </a:pPr>
          </a:p>
          <a:p>
            <a:pPr marL="401052" indent="-401052" defTabSz="914400">
              <a:spcBef>
                <a:spcPts val="800"/>
              </a:spcBef>
              <a:buSzPct val="100000"/>
              <a:buAutoNum type="alphaUcPeriod" startAt="1"/>
              <a:defRPr>
                <a:uFill>
                  <a:solidFill>
                    <a:srgbClr val="000000"/>
                  </a:solidFill>
                </a:uFill>
                <a:latin typeface="Times New Roman"/>
                <a:ea typeface="Times New Roman"/>
                <a:cs typeface="Times New Roman"/>
                <a:sym typeface="Times New Roman"/>
              </a:defRPr>
            </a:pPr>
            <a:r>
              <a:t>Takehashi Korekiyo, Adolf Hitler, and Franklin Roosevelt</a:t>
            </a:r>
          </a:p>
          <a:p>
            <a:pPr marL="401052" indent="-401052" defTabSz="914400">
              <a:spcBef>
                <a:spcPts val="800"/>
              </a:spcBef>
              <a:buSzPct val="100000"/>
              <a:buAutoNum type="alphaUcPeriod" startAt="1"/>
              <a:defRPr>
                <a:uFill>
                  <a:solidFill>
                    <a:srgbClr val="000000"/>
                  </a:solidFill>
                </a:uFill>
                <a:latin typeface="Times New Roman"/>
                <a:ea typeface="Times New Roman"/>
                <a:cs typeface="Times New Roman"/>
                <a:sym typeface="Times New Roman"/>
              </a:defRPr>
            </a:pPr>
            <a:r>
              <a:t>Theodore Roosevelt, Woodrow Wilson, and Franklin Roosevelt</a:t>
            </a:r>
          </a:p>
          <a:p>
            <a:pPr marL="401052" indent="-401052" defTabSz="914400">
              <a:spcBef>
                <a:spcPts val="800"/>
              </a:spcBef>
              <a:buSzPct val="100000"/>
              <a:buAutoNum type="alphaUcPeriod" startAt="1"/>
              <a:defRPr>
                <a:uFill>
                  <a:solidFill>
                    <a:srgbClr val="000000"/>
                  </a:solidFill>
                </a:uFill>
                <a:latin typeface="Times New Roman"/>
                <a:ea typeface="Times New Roman"/>
                <a:cs typeface="Times New Roman"/>
                <a:sym typeface="Times New Roman"/>
              </a:defRPr>
            </a:pPr>
            <a:r>
              <a:t>Herbert Hoover, Calvin Coolidge, and Neville Chamberlain</a:t>
            </a:r>
          </a:p>
          <a:p>
            <a:pPr marL="401052" indent="-401052" defTabSz="914400">
              <a:spcBef>
                <a:spcPts val="800"/>
              </a:spcBef>
              <a:buSzPct val="100000"/>
              <a:buAutoNum type="alphaUcPeriod" startAt="1"/>
              <a:defRPr>
                <a:uFill>
                  <a:solidFill>
                    <a:srgbClr val="000000"/>
                  </a:solidFill>
                </a:uFill>
                <a:latin typeface="Times New Roman"/>
                <a:ea typeface="Times New Roman"/>
                <a:cs typeface="Times New Roman"/>
                <a:sym typeface="Times New Roman"/>
              </a:defRPr>
            </a:pPr>
            <a:r>
              <a:t>Herbert Hoover, Franklin Roosevelt, and Leon Blum</a:t>
            </a:r>
          </a:p>
          <a:p>
            <a:pPr marL="401052" indent="-401052" defTabSz="914400">
              <a:spcBef>
                <a:spcPts val="8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 sets reacted well.</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Preview</a:t>
            </a:r>
          </a:p>
        </p:txBody>
      </p:sp>
      <p:sp>
        <p:nvSpPr>
          <p:cNvPr id="88"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Falling in &amp; Coming Out of the Great Depression</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last time…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Administration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The Perfect Storm of 1929-1933</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Keynes’s Bottom Line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Alternatives to Let-It-Alone Marketism</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this time…</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Alternatives to Let-It-Alone Market Society"/>
          <p:cNvSpPr txBox="1"/>
          <p:nvPr>
            <p:ph type="title" idx="4294967295"/>
          </p:nvPr>
        </p:nvSpPr>
        <p:spPr>
          <a:xfrm>
            <a:off x="457199" y="-1"/>
            <a:ext cx="8228391" cy="1023141"/>
          </a:xfrm>
          <a:prstGeom prst="rect">
            <a:avLst/>
          </a:prstGeom>
        </p:spPr>
        <p:txBody>
          <a:bodyPr lIns="50800" tIns="50800" rIns="50800" bIns="50800"/>
          <a:lstStyle>
            <a:lvl1pPr defTabSz="238244">
              <a:defRPr sz="3132"/>
            </a:lvl1pPr>
          </a:lstStyle>
          <a:p>
            <a:pPr/>
            <a:r>
              <a:t>Alternatives to Let-It-Alone Market Society</a:t>
            </a:r>
          </a:p>
        </p:txBody>
      </p:sp>
      <p:sp>
        <p:nvSpPr>
          <p:cNvPr id="182" name="Laissez-Faire Capitalism Failed in the Depression:…"/>
          <p:cNvSpPr txBox="1"/>
          <p:nvPr>
            <p:ph type="body" sz="half" idx="4294967295"/>
          </p:nvPr>
        </p:nvSpPr>
        <p:spPr>
          <a:xfrm>
            <a:off x="457199" y="1023139"/>
            <a:ext cx="4179580" cy="5497320"/>
          </a:xfrm>
          <a:prstGeom prst="rect">
            <a:avLst/>
          </a:prstGeom>
        </p:spPr>
        <p:txBody>
          <a:bodyPr lIns="50800" tIns="50800" rIns="50800" bIns="50800" anchor="t"/>
          <a:lstStyle/>
          <a:p>
            <a:pPr marL="0" indent="0" defTabSz="318028">
              <a:spcBef>
                <a:spcPts val="1300"/>
              </a:spcBef>
              <a:buSzTx/>
              <a:buFont typeface="Arial"/>
              <a:buNone/>
              <a:defRPr b="1" sz="2220">
                <a:uFill>
                  <a:solidFill>
                    <a:srgbClr val="000000"/>
                  </a:solidFill>
                </a:uFill>
                <a:latin typeface="+mn-lt"/>
                <a:ea typeface="+mn-ea"/>
                <a:cs typeface="+mn-cs"/>
                <a:sym typeface="Helvetica"/>
              </a:defRPr>
            </a:pPr>
            <a:r>
              <a:t>Laissez-Faire Capitalism Failed in the Depression:</a:t>
            </a:r>
          </a:p>
          <a:p>
            <a:pPr marL="268017" indent="-268017" defTabSz="676655">
              <a:spcBef>
                <a:spcPts val="600"/>
              </a:spcBef>
              <a:defRPr sz="1776">
                <a:uFill>
                  <a:solidFill>
                    <a:srgbClr val="000000"/>
                  </a:solidFill>
                </a:uFill>
                <a:latin typeface="Times New Roman"/>
                <a:ea typeface="Times New Roman"/>
                <a:cs typeface="Times New Roman"/>
                <a:sym typeface="Times New Roman"/>
              </a:defRPr>
            </a:pPr>
            <a:r>
              <a:t>The aristocratic-landlord-military Old Order bankrupted itself with WWI.</a:t>
            </a:r>
          </a:p>
          <a:p>
            <a:pPr marL="268017" indent="-268017" defTabSz="676655">
              <a:spcBef>
                <a:spcPts val="600"/>
              </a:spcBef>
              <a:defRPr sz="1776">
                <a:uFill>
                  <a:solidFill>
                    <a:srgbClr val="000000"/>
                  </a:solidFill>
                </a:uFill>
                <a:latin typeface="Times New Roman"/>
                <a:ea typeface="Times New Roman"/>
                <a:cs typeface="Times New Roman"/>
                <a:sym typeface="Times New Roman"/>
              </a:defRPr>
            </a:pPr>
            <a:r>
              <a:t>The financial-business Old Order its insistence on austerity and on the gold standard—“tough it out” as the way to get to the other side of the Great Depression </a:t>
            </a:r>
          </a:p>
          <a:p>
            <a:pPr marL="268017" indent="-268017" defTabSz="676655">
              <a:spcBef>
                <a:spcPts val="600"/>
              </a:spcBef>
              <a:defRPr sz="1776">
                <a:uFill>
                  <a:solidFill>
                    <a:srgbClr val="000000"/>
                  </a:solidFill>
                </a:uFill>
                <a:latin typeface="Times New Roman"/>
                <a:ea typeface="Times New Roman"/>
                <a:cs typeface="Times New Roman"/>
                <a:sym typeface="Times New Roman"/>
              </a:defRPr>
            </a:pPr>
            <a:r>
              <a:t>Socialist parties had grown with urbanization, industrialization, visible high inequality, and prosperity.</a:t>
            </a:r>
          </a:p>
          <a:p>
            <a:pPr marL="268017" indent="-268017" defTabSz="676655">
              <a:spcBef>
                <a:spcPts val="600"/>
              </a:spcBef>
              <a:defRPr sz="1776">
                <a:uFill>
                  <a:solidFill>
                    <a:srgbClr val="000000"/>
                  </a:solidFill>
                </a:uFill>
                <a:latin typeface="Times New Roman"/>
                <a:ea typeface="Times New Roman"/>
                <a:cs typeface="Times New Roman"/>
                <a:sym typeface="Times New Roman"/>
              </a:defRPr>
            </a:pPr>
            <a:r>
              <a:t>Socialists, following Marx, confidently predicted that capitalist breakdown would empower left-wing revolution</a:t>
            </a:r>
          </a:p>
          <a:p>
            <a:pPr marL="268017" indent="-268017" defTabSz="676655">
              <a:spcBef>
                <a:spcPts val="600"/>
              </a:spcBef>
              <a:defRPr sz="1776">
                <a:uFill>
                  <a:solidFill>
                    <a:srgbClr val="000000"/>
                  </a:solidFill>
                </a:uFill>
                <a:latin typeface="Times New Roman"/>
                <a:ea typeface="Times New Roman"/>
                <a:cs typeface="Times New Roman"/>
                <a:sym typeface="Times New Roman"/>
              </a:defRPr>
            </a:pPr>
            <a:r>
              <a:t>But by and large the swing was to the right, rather than to the left</a:t>
            </a:r>
          </a:p>
          <a:p>
            <a:pPr lvl="1" marL="596947" indent="-268017" defTabSz="676655">
              <a:spcBef>
                <a:spcPts val="600"/>
              </a:spcBef>
              <a:defRPr sz="1776">
                <a:uFill>
                  <a:solidFill>
                    <a:srgbClr val="000000"/>
                  </a:solidFill>
                </a:uFill>
                <a:latin typeface="Times New Roman"/>
                <a:ea typeface="Times New Roman"/>
                <a:cs typeface="Times New Roman"/>
                <a:sym typeface="Times New Roman"/>
              </a:defRPr>
            </a:pPr>
            <a:r>
              <a:t>Except in the United States</a:t>
            </a:r>
          </a:p>
        </p:txBody>
      </p:sp>
      <p:pic>
        <p:nvPicPr>
          <p:cNvPr id="183" name="Image" descr="Image"/>
          <p:cNvPicPr>
            <a:picLocks noChangeAspect="0"/>
          </p:cNvPicPr>
          <p:nvPr/>
        </p:nvPicPr>
        <p:blipFill>
          <a:blip r:embed="rId2">
            <a:extLst/>
          </a:blip>
          <a:stretch>
            <a:fillRect/>
          </a:stretch>
        </p:blipFill>
        <p:spPr>
          <a:xfrm>
            <a:off x="4636778" y="1518046"/>
            <a:ext cx="4127243" cy="5109186"/>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What Was the Alternative Going to Be?"/>
          <p:cNvSpPr txBox="1"/>
          <p:nvPr>
            <p:ph type="title"/>
          </p:nvPr>
        </p:nvSpPr>
        <p:spPr>
          <a:xfrm>
            <a:off x="331376" y="0"/>
            <a:ext cx="8432645" cy="1518047"/>
          </a:xfrm>
          <a:prstGeom prst="rect">
            <a:avLst/>
          </a:prstGeom>
        </p:spPr>
        <p:txBody>
          <a:bodyPr/>
          <a:lstStyle>
            <a:lvl1pPr defTabSz="357366">
              <a:defRPr b="1" sz="4698">
                <a:solidFill>
                  <a:srgbClr val="000080"/>
                </a:solidFill>
                <a:latin typeface="+mn-lt"/>
                <a:ea typeface="+mn-ea"/>
                <a:cs typeface="+mn-cs"/>
                <a:sym typeface="Helvetica"/>
              </a:defRPr>
            </a:lvl1pPr>
          </a:lstStyle>
          <a:p>
            <a:pPr/>
            <a:r>
              <a:t>What Was the Alternative Going to Be?</a:t>
            </a:r>
          </a:p>
        </p:txBody>
      </p:sp>
      <p:sp>
        <p:nvSpPr>
          <p:cNvPr id="186" name="Socialists thought that the alternative should be some form of communism:…"/>
          <p:cNvSpPr txBox="1"/>
          <p:nvPr>
            <p:ph type="body" sz="half" idx="1"/>
          </p:nvPr>
        </p:nvSpPr>
        <p:spPr>
          <a:xfrm>
            <a:off x="331376" y="1518046"/>
            <a:ext cx="4305403" cy="5109186"/>
          </a:xfrm>
          <a:prstGeom prst="rect">
            <a:avLst/>
          </a:prstGeom>
        </p:spPr>
        <p:txBody>
          <a:bodyPr anchor="t"/>
          <a:lstStyle/>
          <a:p>
            <a:pPr marL="0" indent="0" defTabSz="345043">
              <a:spcBef>
                <a:spcPts val="700"/>
              </a:spcBef>
              <a:buSzTx/>
              <a:buNone/>
              <a:defRPr b="1" sz="1848">
                <a:latin typeface="+mn-lt"/>
                <a:ea typeface="+mn-ea"/>
                <a:cs typeface="+mn-cs"/>
                <a:sym typeface="Helvetica"/>
              </a:defRPr>
            </a:pPr>
            <a:r>
              <a:t>Socialists thought that the alternative should be some form of communism:</a:t>
            </a:r>
          </a:p>
          <a:p>
            <a:pPr marL="185286" indent="-185286" defTabSz="345043">
              <a:spcBef>
                <a:spcPts val="700"/>
              </a:spcBef>
              <a:buSzPct val="100000"/>
              <a:defRPr sz="1848">
                <a:latin typeface="Times New Roman"/>
                <a:ea typeface="Times New Roman"/>
                <a:cs typeface="Times New Roman"/>
                <a:sym typeface="Times New Roman"/>
              </a:defRPr>
            </a:pPr>
            <a:r>
              <a:t>Collective ownership of the means of production </a:t>
            </a:r>
          </a:p>
          <a:p>
            <a:pPr marL="185286" indent="-185286" defTabSz="345043">
              <a:spcBef>
                <a:spcPts val="700"/>
              </a:spcBef>
              <a:buSzPct val="100000"/>
              <a:defRPr sz="1848">
                <a:latin typeface="Times New Roman"/>
                <a:ea typeface="Times New Roman"/>
                <a:cs typeface="Times New Roman"/>
                <a:sym typeface="Times New Roman"/>
              </a:defRPr>
            </a:pPr>
            <a:r>
              <a:t>Conscious management of the economy to avoid “irrationalities”</a:t>
            </a:r>
          </a:p>
          <a:p>
            <a:pPr marL="228176" indent="-228176" defTabSz="345043">
              <a:spcBef>
                <a:spcPts val="700"/>
              </a:spcBef>
              <a:defRPr sz="1848">
                <a:latin typeface="Times New Roman"/>
                <a:ea typeface="Times New Roman"/>
                <a:cs typeface="Times New Roman"/>
                <a:sym typeface="Times New Roman"/>
              </a:defRPr>
            </a:pPr>
            <a:r>
              <a:t>Nationalists thought that the problem was that the global international economy was run for the benefit of rich foreigners and parasitic financiers</a:t>
            </a:r>
          </a:p>
          <a:p>
            <a:pPr lvl="1" marL="601556" indent="-228176" defTabSz="345043">
              <a:spcBef>
                <a:spcPts val="700"/>
              </a:spcBef>
              <a:defRPr sz="1848">
                <a:latin typeface="Times New Roman"/>
                <a:ea typeface="Times New Roman"/>
                <a:cs typeface="Times New Roman"/>
                <a:sym typeface="Times New Roman"/>
              </a:defRPr>
            </a:pPr>
            <a:r>
              <a:t>Especially Jews</a:t>
            </a:r>
          </a:p>
          <a:p>
            <a:pPr lvl="1" marL="601556" indent="-228176" defTabSz="345043">
              <a:spcBef>
                <a:spcPts val="700"/>
              </a:spcBef>
              <a:defRPr sz="1848">
                <a:latin typeface="Times New Roman"/>
                <a:ea typeface="Times New Roman"/>
                <a:cs typeface="Times New Roman"/>
                <a:sym typeface="Times New Roman"/>
              </a:defRPr>
            </a:pPr>
            <a:r>
              <a:t>Proletarian </a:t>
            </a:r>
            <a:r>
              <a:rPr i="1"/>
              <a:t>nations</a:t>
            </a:r>
            <a:r>
              <a:t> that were unfairly deprived of resources and markets by imperial powers (like Britain, and France), rather than proletarian </a:t>
            </a:r>
            <a:r>
              <a:rPr i="1"/>
              <a:t>classes…</a:t>
            </a:r>
          </a:p>
        </p:txBody>
      </p:sp>
      <p:pic>
        <p:nvPicPr>
          <p:cNvPr id="187" name="Image" descr="Image"/>
          <p:cNvPicPr>
            <a:picLocks noChangeAspect="0"/>
          </p:cNvPicPr>
          <p:nvPr/>
        </p:nvPicPr>
        <p:blipFill>
          <a:blip r:embed="rId2">
            <a:extLst/>
          </a:blip>
          <a:stretch>
            <a:fillRect/>
          </a:stretch>
        </p:blipFill>
        <p:spPr>
          <a:xfrm>
            <a:off x="4636778" y="1518046"/>
            <a:ext cx="4127243" cy="5109186"/>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Really-Existing Socialism"/>
          <p:cNvSpPr txBox="1"/>
          <p:nvPr>
            <p:ph type="title" idx="4294967295"/>
          </p:nvPr>
        </p:nvSpPr>
        <p:spPr>
          <a:xfrm>
            <a:off x="457199" y="-1"/>
            <a:ext cx="8228391" cy="1023141"/>
          </a:xfrm>
          <a:prstGeom prst="rect">
            <a:avLst/>
          </a:prstGeom>
        </p:spPr>
        <p:txBody>
          <a:bodyPr lIns="50800" tIns="50800" rIns="50800" bIns="50800"/>
          <a:lstStyle>
            <a:lvl1pPr defTabSz="398442">
              <a:defRPr sz="5238">
                <a:solidFill>
                  <a:srgbClr val="000080"/>
                </a:solidFill>
              </a:defRPr>
            </a:lvl1pPr>
          </a:lstStyle>
          <a:p>
            <a:pPr/>
            <a:r>
              <a:t>Really-Existing Socialism</a:t>
            </a:r>
          </a:p>
        </p:txBody>
      </p:sp>
      <p:sp>
        <p:nvSpPr>
          <p:cNvPr id="190" name="An ultimately unsuccessful challenger:…"/>
          <p:cNvSpPr txBox="1"/>
          <p:nvPr>
            <p:ph type="body" sz="half" idx="4294967295"/>
          </p:nvPr>
        </p:nvSpPr>
        <p:spPr>
          <a:xfrm>
            <a:off x="457199" y="1023139"/>
            <a:ext cx="4493804" cy="5497320"/>
          </a:xfrm>
          <a:prstGeom prst="rect">
            <a:avLst/>
          </a:prstGeom>
        </p:spPr>
        <p:txBody>
          <a:bodyPr lIns="50800" tIns="50800" rIns="50800" bIns="50800" anchor="t"/>
          <a:lstStyle/>
          <a:p>
            <a:pPr marL="0" indent="0" defTabSz="369600">
              <a:spcBef>
                <a:spcPts val="1500"/>
              </a:spcBef>
              <a:buSzTx/>
              <a:buFont typeface="Arial"/>
              <a:buNone/>
              <a:defRPr b="1" sz="2580">
                <a:uFill>
                  <a:solidFill>
                    <a:srgbClr val="000000"/>
                  </a:solidFill>
                </a:uFill>
                <a:latin typeface="+mn-lt"/>
                <a:ea typeface="+mn-ea"/>
                <a:cs typeface="+mn-cs"/>
                <a:sym typeface="Helvetica"/>
              </a:defRPr>
            </a:pPr>
            <a:r>
              <a:t>An ultimately unsuccessful challenger:</a:t>
            </a:r>
          </a:p>
          <a:p>
            <a:pPr marL="311479" indent="-311479" defTabSz="786384">
              <a:spcBef>
                <a:spcPts val="700"/>
              </a:spcBef>
              <a:defRPr sz="2064">
                <a:uFill>
                  <a:solidFill>
                    <a:srgbClr val="000000"/>
                  </a:solidFill>
                </a:uFill>
                <a:latin typeface="Times New Roman"/>
                <a:ea typeface="Times New Roman"/>
                <a:cs typeface="Times New Roman"/>
                <a:sym typeface="Times New Roman"/>
              </a:defRPr>
            </a:pPr>
            <a:r>
              <a:t>Ernest Gellner: </a:t>
            </a:r>
          </a:p>
          <a:p>
            <a:pPr lvl="1" marL="693749" indent="-311479" defTabSz="786384">
              <a:spcBef>
                <a:spcPts val="700"/>
              </a:spcBef>
              <a:defRPr sz="2064">
                <a:uFill>
                  <a:solidFill>
                    <a:srgbClr val="000000"/>
                  </a:solidFill>
                </a:uFill>
                <a:latin typeface="Times New Roman"/>
                <a:ea typeface="Times New Roman"/>
                <a:cs typeface="Times New Roman"/>
                <a:sym typeface="Times New Roman"/>
              </a:defRPr>
            </a:pPr>
            <a:r>
              <a:t>“Just as extreme Shi’ite Muslims hold that Archangel Gabriel made a mistake, delivering the Message to Muhammed when it was intended for Ali…</a:t>
            </a:r>
          </a:p>
          <a:p>
            <a:pPr lvl="1" marL="693749" indent="-311479" defTabSz="786384">
              <a:spcBef>
                <a:spcPts val="700"/>
              </a:spcBef>
              <a:defRPr sz="2064">
                <a:uFill>
                  <a:solidFill>
                    <a:srgbClr val="000000"/>
                  </a:solidFill>
                </a:uFill>
                <a:latin typeface="Times New Roman"/>
                <a:ea typeface="Times New Roman"/>
                <a:cs typeface="Times New Roman"/>
                <a:sym typeface="Times New Roman"/>
              </a:defRPr>
            </a:pPr>
            <a:r>
              <a:t>“so Marxists… think… [the] message was intended for </a:t>
            </a:r>
            <a:r>
              <a:rPr i="1"/>
              <a:t>classes,</a:t>
            </a:r>
            <a:r>
              <a:t> but was delivered to </a:t>
            </a:r>
            <a:r>
              <a:rPr i="1"/>
              <a:t>nations. </a:t>
            </a:r>
            <a:endParaRPr i="1"/>
          </a:p>
          <a:p>
            <a:pPr lvl="1" marL="693749" indent="-311479" defTabSz="786384">
              <a:spcBef>
                <a:spcPts val="700"/>
              </a:spcBef>
              <a:defRPr sz="2064">
                <a:uFill>
                  <a:solidFill>
                    <a:srgbClr val="000000"/>
                  </a:solidFill>
                </a:uFill>
                <a:latin typeface="Times New Roman"/>
                <a:ea typeface="Times New Roman"/>
                <a:cs typeface="Times New Roman"/>
                <a:sym typeface="Times New Roman"/>
              </a:defRPr>
            </a:pPr>
            <a:r>
              <a:rPr i="1"/>
              <a:t>“</a:t>
            </a:r>
            <a:r>
              <a:t>It is now necessary for revolutionary activists to persuade the wrongful recipient to hand over the message and the zeal…”</a:t>
            </a:r>
          </a:p>
        </p:txBody>
      </p:sp>
      <p:pic>
        <p:nvPicPr>
          <p:cNvPr id="191" name="Cursor_and_Quarto_Stato_-_Giuseppe_Pellizza_da_Volpedo_-_Wikipedia.png" descr="Cursor_and_Quarto_Stato_-_Giuseppe_Pellizza_da_Volpedo_-_Wikipedia.png"/>
          <p:cNvPicPr>
            <a:picLocks noChangeAspect="1"/>
          </p:cNvPicPr>
          <p:nvPr/>
        </p:nvPicPr>
        <p:blipFill>
          <a:blip r:embed="rId2">
            <a:extLst/>
          </a:blip>
          <a:stretch>
            <a:fillRect/>
          </a:stretch>
        </p:blipFill>
        <p:spPr>
          <a:xfrm>
            <a:off x="4951002" y="1023139"/>
            <a:ext cx="3734588" cy="3549353"/>
          </a:xfrm>
          <a:prstGeom prst="rect">
            <a:avLst/>
          </a:prstGeom>
          <a:ln w="12700">
            <a:miter lim="400000"/>
          </a:ln>
        </p:spPr>
      </p:pic>
      <p:pic>
        <p:nvPicPr>
          <p:cNvPr id="192" name="Franklin_Delano_Roosevelt_-_Google_Search.png" descr="Franklin_Delano_Roosevelt_-_Google_Search.png"/>
          <p:cNvPicPr>
            <a:picLocks noChangeAspect="1"/>
          </p:cNvPicPr>
          <p:nvPr/>
        </p:nvPicPr>
        <p:blipFill>
          <a:blip r:embed="rId3">
            <a:extLst/>
          </a:blip>
          <a:stretch>
            <a:fillRect/>
          </a:stretch>
        </p:blipFill>
        <p:spPr>
          <a:xfrm>
            <a:off x="4951002" y="4484713"/>
            <a:ext cx="3734588" cy="2035746"/>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The Soviet Trajectory"/>
          <p:cNvSpPr txBox="1"/>
          <p:nvPr>
            <p:ph type="title"/>
          </p:nvPr>
        </p:nvSpPr>
        <p:spPr>
          <a:xfrm>
            <a:off x="323577" y="-1"/>
            <a:ext cx="8394320" cy="892970"/>
          </a:xfrm>
          <a:prstGeom prst="rect">
            <a:avLst/>
          </a:prstGeom>
        </p:spPr>
        <p:txBody>
          <a:bodyPr/>
          <a:lstStyle>
            <a:lvl1pPr defTabSz="438911">
              <a:defRPr sz="5376"/>
            </a:lvl1pPr>
          </a:lstStyle>
          <a:p>
            <a:pPr/>
            <a:r>
              <a:t>The Soviet Trajectory</a:t>
            </a:r>
          </a:p>
        </p:txBody>
      </p:sp>
      <p:sp>
        <p:nvSpPr>
          <p:cNvPr id="195" name="Imperatives…"/>
          <p:cNvSpPr txBox="1"/>
          <p:nvPr>
            <p:ph type="body" sz="half" idx="1"/>
          </p:nvPr>
        </p:nvSpPr>
        <p:spPr>
          <a:xfrm>
            <a:off x="323577" y="892968"/>
            <a:ext cx="4435275" cy="5462213"/>
          </a:xfrm>
          <a:prstGeom prst="rect">
            <a:avLst/>
          </a:prstGeom>
        </p:spPr>
        <p:txBody>
          <a:bodyPr anchor="t"/>
          <a:lstStyle/>
          <a:p>
            <a:pPr marL="278553" indent="-278553" defTabSz="386119">
              <a:spcBef>
                <a:spcPts val="700"/>
              </a:spcBef>
              <a:defRPr sz="2256"/>
            </a:pPr>
            <a:r>
              <a:t>Imperatives</a:t>
            </a:r>
          </a:p>
          <a:p>
            <a:pPr lvl="1" marL="696383" indent="-278553" defTabSz="386119">
              <a:spcBef>
                <a:spcPts val="700"/>
              </a:spcBef>
              <a:defRPr sz="2256"/>
            </a:pPr>
            <a:r>
              <a:t>Survive</a:t>
            </a:r>
          </a:p>
          <a:p>
            <a:pPr lvl="1" marL="696383" indent="-278553" defTabSz="386119">
              <a:spcBef>
                <a:spcPts val="700"/>
              </a:spcBef>
              <a:defRPr sz="2256"/>
            </a:pPr>
            <a:r>
              <a:t>Eliminate large-scale private property and market</a:t>
            </a:r>
          </a:p>
          <a:p>
            <a:pPr lvl="1" marL="696383" indent="-278553" defTabSz="386119">
              <a:spcBef>
                <a:spcPts val="700"/>
              </a:spcBef>
              <a:defRPr sz="2256"/>
            </a:pPr>
            <a:r>
              <a:t>Industrialize</a:t>
            </a:r>
          </a:p>
          <a:p>
            <a:pPr lvl="2" marL="1114213" indent="-278553" defTabSz="386119">
              <a:spcBef>
                <a:spcPts val="700"/>
              </a:spcBef>
              <a:defRPr sz="2256"/>
            </a:pPr>
            <a:r>
              <a:t>No aid coming from Germany</a:t>
            </a:r>
          </a:p>
          <a:p>
            <a:pPr marL="278553" indent="-278553" defTabSz="386119">
              <a:spcBef>
                <a:spcPts val="700"/>
              </a:spcBef>
              <a:defRPr sz="2256"/>
            </a:pPr>
            <a:r>
              <a:t>War Communism</a:t>
            </a:r>
          </a:p>
          <a:p>
            <a:pPr marL="278553" indent="-278553" defTabSz="386119">
              <a:spcBef>
                <a:spcPts val="700"/>
              </a:spcBef>
              <a:defRPr sz="2256"/>
            </a:pPr>
            <a:r>
              <a:t>War Terror</a:t>
            </a:r>
          </a:p>
          <a:p>
            <a:pPr marL="278553" indent="-278553" defTabSz="386119">
              <a:spcBef>
                <a:spcPts val="700"/>
              </a:spcBef>
              <a:defRPr sz="2256"/>
            </a:pPr>
            <a:r>
              <a:t>NEP</a:t>
            </a:r>
          </a:p>
          <a:p>
            <a:pPr marL="278553" indent="-278553" defTabSz="386119">
              <a:spcBef>
                <a:spcPts val="700"/>
              </a:spcBef>
              <a:defRPr sz="2256"/>
            </a:pPr>
            <a:r>
              <a:t>“Scissors Crisis”</a:t>
            </a:r>
          </a:p>
          <a:p>
            <a:pPr marL="278553" indent="-278553" defTabSz="386119">
              <a:spcBef>
                <a:spcPts val="700"/>
              </a:spcBef>
              <a:defRPr i="1" sz="2256">
                <a:latin typeface="+mn-lt"/>
                <a:ea typeface="+mn-ea"/>
                <a:cs typeface="+mn-cs"/>
                <a:sym typeface="Helvetica"/>
              </a:defRPr>
            </a:pPr>
            <a:r>
              <a:t>Capital</a:t>
            </a:r>
            <a:r>
              <a:rPr i="0">
                <a:latin typeface="Helvetica Light"/>
                <a:ea typeface="Helvetica Light"/>
                <a:cs typeface="Helvetica Light"/>
                <a:sym typeface="Helvetica Light"/>
              </a:rPr>
              <a:t> as a business model</a:t>
            </a:r>
            <a:endParaRPr i="0">
              <a:latin typeface="Helvetica Light"/>
              <a:ea typeface="Helvetica Light"/>
              <a:cs typeface="Helvetica Light"/>
              <a:sym typeface="Helvetica Light"/>
            </a:endParaRPr>
          </a:p>
          <a:p>
            <a:pPr marL="278553" indent="-278553" defTabSz="386119">
              <a:spcBef>
                <a:spcPts val="700"/>
              </a:spcBef>
              <a:defRPr i="1" sz="2256">
                <a:latin typeface="+mn-lt"/>
                <a:ea typeface="+mn-ea"/>
                <a:cs typeface="+mn-cs"/>
                <a:sym typeface="Helvetica"/>
              </a:defRPr>
            </a:pPr>
            <a:r>
              <a:rPr i="0">
                <a:latin typeface="Helvetica Light"/>
                <a:ea typeface="Helvetica Light"/>
                <a:cs typeface="Helvetica Light"/>
                <a:sym typeface="Helvetica Light"/>
              </a:rPr>
              <a:t>Nationalities question</a:t>
            </a:r>
          </a:p>
        </p:txBody>
      </p:sp>
      <p:pic>
        <p:nvPicPr>
          <p:cNvPr id="196" name="Cursor_and_St__Petersburg__to_the_Finland_Station_«_Why_Evolution_Is_True.png" descr="Cursor_and_St__Petersburg__to_the_Finland_Station_«_Why_Evolution_Is_True.png"/>
          <p:cNvPicPr>
            <a:picLocks noChangeAspect="1"/>
          </p:cNvPicPr>
          <p:nvPr/>
        </p:nvPicPr>
        <p:blipFill>
          <a:blip r:embed="rId2">
            <a:extLst/>
          </a:blip>
          <a:stretch>
            <a:fillRect/>
          </a:stretch>
        </p:blipFill>
        <p:spPr>
          <a:xfrm>
            <a:off x="4758852" y="892968"/>
            <a:ext cx="3959045" cy="4238640"/>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Failed Utopia: The Butcher’s Bill"/>
          <p:cNvSpPr txBox="1"/>
          <p:nvPr>
            <p:ph type="title"/>
          </p:nvPr>
        </p:nvSpPr>
        <p:spPr>
          <a:xfrm>
            <a:off x="323577" y="-1"/>
            <a:ext cx="8394320" cy="892970"/>
          </a:xfrm>
          <a:prstGeom prst="rect">
            <a:avLst/>
          </a:prstGeom>
        </p:spPr>
        <p:txBody>
          <a:bodyPr/>
          <a:lstStyle>
            <a:lvl1pPr defTabSz="402336">
              <a:defRPr sz="4928"/>
            </a:lvl1pPr>
          </a:lstStyle>
          <a:p>
            <a:pPr/>
            <a:r>
              <a:t>Failed Utopia: The Butcher’s Bill</a:t>
            </a:r>
          </a:p>
        </p:txBody>
      </p:sp>
      <p:sp>
        <p:nvSpPr>
          <p:cNvPr id="199" name="Russian Civil War: 3M?…"/>
          <p:cNvSpPr txBox="1"/>
          <p:nvPr>
            <p:ph type="body" sz="half" idx="1"/>
          </p:nvPr>
        </p:nvSpPr>
        <p:spPr>
          <a:xfrm>
            <a:off x="323577" y="892968"/>
            <a:ext cx="3491883" cy="5485475"/>
          </a:xfrm>
          <a:prstGeom prst="rect">
            <a:avLst/>
          </a:prstGeom>
        </p:spPr>
        <p:txBody>
          <a:bodyPr anchor="t"/>
          <a:lstStyle/>
          <a:p>
            <a:pPr marL="281516" indent="-281516" defTabSz="390227">
              <a:spcBef>
                <a:spcPts val="800"/>
              </a:spcBef>
              <a:defRPr sz="2280"/>
            </a:pPr>
            <a:r>
              <a:t>Russian Civil War: 3M?</a:t>
            </a:r>
          </a:p>
          <a:p>
            <a:pPr marL="281516" indent="-281516" defTabSz="390227">
              <a:spcBef>
                <a:spcPts val="800"/>
              </a:spcBef>
              <a:defRPr sz="2280"/>
            </a:pPr>
            <a:r>
              <a:t>Collectivization of agriculture: 10M?</a:t>
            </a:r>
          </a:p>
          <a:p>
            <a:pPr marL="281516" indent="-281516" defTabSz="390227">
              <a:spcBef>
                <a:spcPts val="800"/>
              </a:spcBef>
              <a:defRPr sz="2280"/>
            </a:pPr>
            <a:r>
              <a:t>Great Terror: 2M?</a:t>
            </a:r>
          </a:p>
          <a:p>
            <a:pPr marL="281516" indent="-281516" defTabSz="390227">
              <a:spcBef>
                <a:spcPts val="800"/>
              </a:spcBef>
              <a:defRPr sz="2280"/>
            </a:pPr>
            <a:r>
              <a:t>Post-WWII purge: 2M?</a:t>
            </a:r>
          </a:p>
          <a:p>
            <a:pPr marL="281516" indent="-281516" defTabSz="390227">
              <a:spcBef>
                <a:spcPts val="800"/>
              </a:spcBef>
              <a:defRPr sz="2280"/>
            </a:pPr>
            <a:r>
              <a:t>Anti-landlordism: 4M?</a:t>
            </a:r>
          </a:p>
          <a:p>
            <a:pPr marL="281516" indent="-281516" defTabSz="390227">
              <a:spcBef>
                <a:spcPts val="800"/>
              </a:spcBef>
              <a:defRPr sz="2280"/>
            </a:pPr>
            <a:r>
              <a:t>Collectivization: 4M?</a:t>
            </a:r>
          </a:p>
          <a:p>
            <a:pPr marL="281516" indent="-281516" defTabSz="390227">
              <a:spcBef>
                <a:spcPts val="800"/>
              </a:spcBef>
              <a:defRPr sz="2280"/>
            </a:pPr>
            <a:r>
              <a:t>Great Leap Forward famine: 50M?</a:t>
            </a:r>
          </a:p>
          <a:p>
            <a:pPr marL="281516" indent="-281516" defTabSz="390227">
              <a:spcBef>
                <a:spcPts val="800"/>
              </a:spcBef>
              <a:defRPr sz="2280"/>
            </a:pPr>
            <a:r>
              <a:t>Cultural Revolution: 5M?</a:t>
            </a:r>
          </a:p>
          <a:p>
            <a:pPr marL="281516" indent="-281516" defTabSz="390227">
              <a:spcBef>
                <a:spcPts val="800"/>
              </a:spcBef>
              <a:defRPr sz="2280"/>
            </a:pPr>
            <a:r>
              <a:t>Pol Pot: 1.5M</a:t>
            </a:r>
          </a:p>
          <a:p>
            <a:pPr marL="281516" indent="-281516" defTabSz="390227">
              <a:spcBef>
                <a:spcPts val="800"/>
              </a:spcBef>
              <a:defRPr sz="2280"/>
            </a:pPr>
            <a:r>
              <a:t>Kim Dynasty: ????</a:t>
            </a:r>
          </a:p>
        </p:txBody>
      </p:sp>
      <p:pic>
        <p:nvPicPr>
          <p:cNvPr id="200" name="Cursor_and_GREAT_LEAP_FORWARD__MOBILIZING_THE_MASSES__BACKYARD_FURNACES_AND_SUFFERING___Facts_and_Details.png" descr="Cursor_and_GREAT_LEAP_FORWARD__MOBILIZING_THE_MASSES__BACKYARD_FURNACES_AND_SUFFERING___Facts_and_Details.png"/>
          <p:cNvPicPr>
            <a:picLocks noChangeAspect="1"/>
          </p:cNvPicPr>
          <p:nvPr/>
        </p:nvPicPr>
        <p:blipFill>
          <a:blip r:embed="rId2">
            <a:extLst/>
          </a:blip>
          <a:stretch>
            <a:fillRect/>
          </a:stretch>
        </p:blipFill>
        <p:spPr>
          <a:xfrm>
            <a:off x="4819482" y="892968"/>
            <a:ext cx="3898415" cy="5485475"/>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The Soviet Union: Late Development"/>
          <p:cNvSpPr txBox="1"/>
          <p:nvPr>
            <p:ph type="title"/>
          </p:nvPr>
        </p:nvSpPr>
        <p:spPr>
          <a:xfrm>
            <a:off x="323577" y="-1"/>
            <a:ext cx="8394320" cy="892970"/>
          </a:xfrm>
          <a:prstGeom prst="rect">
            <a:avLst/>
          </a:prstGeom>
        </p:spPr>
        <p:txBody>
          <a:bodyPr/>
          <a:lstStyle>
            <a:lvl1pPr defTabSz="352043">
              <a:defRPr sz="4312"/>
            </a:lvl1pPr>
          </a:lstStyle>
          <a:p>
            <a:pPr/>
            <a:r>
              <a:t>The Soviet Union: Late Development</a:t>
            </a:r>
          </a:p>
        </p:txBody>
      </p:sp>
      <p:sp>
        <p:nvSpPr>
          <p:cNvPr id="203" name="If the Soviet Union was “European” or “recent settlement”—an absolute disaster.…"/>
          <p:cNvSpPr txBox="1"/>
          <p:nvPr>
            <p:ph type="body" sz="half" idx="1"/>
          </p:nvPr>
        </p:nvSpPr>
        <p:spPr>
          <a:xfrm>
            <a:off x="323577" y="892968"/>
            <a:ext cx="3499081" cy="5562568"/>
          </a:xfrm>
          <a:prstGeom prst="rect">
            <a:avLst/>
          </a:prstGeom>
        </p:spPr>
        <p:txBody>
          <a:bodyPr anchor="t"/>
          <a:lstStyle/>
          <a:p>
            <a:pPr marL="198543" indent="-198543" defTabSz="275212">
              <a:spcBef>
                <a:spcPts val="500"/>
              </a:spcBef>
              <a:defRPr sz="1608"/>
            </a:pPr>
            <a:r>
              <a:t>If the Soviet Union was “European” or “recent settlement”—an absolute disaster.</a:t>
            </a:r>
          </a:p>
          <a:p>
            <a:pPr marL="198543" indent="-198543" defTabSz="275212">
              <a:spcBef>
                <a:spcPts val="500"/>
              </a:spcBef>
              <a:defRPr sz="1608"/>
            </a:pPr>
            <a:r>
              <a:t>If you compare the Soviet Block to the countries around its edge—an absolute disaster</a:t>
            </a:r>
          </a:p>
          <a:p>
            <a:pPr marL="198543" indent="-198543" defTabSz="275212">
              <a:spcBef>
                <a:spcPts val="500"/>
              </a:spcBef>
              <a:defRPr sz="1608"/>
            </a:pPr>
            <a:r>
              <a:t>Why? Because bureaucracies undisciplined by markets are really not very good at organizing production</a:t>
            </a:r>
          </a:p>
          <a:p>
            <a:pPr lvl="1" marL="496358" indent="-198543" defTabSz="275212">
              <a:spcBef>
                <a:spcPts val="500"/>
              </a:spcBef>
              <a:defRPr sz="1608"/>
            </a:pPr>
            <a:r>
              <a:t>They can—sometimes—duplicate things they can see elsewhere</a:t>
            </a:r>
          </a:p>
          <a:p>
            <a:pPr lvl="1" marL="496358" indent="-198543" defTabSz="275212">
              <a:spcBef>
                <a:spcPts val="500"/>
              </a:spcBef>
              <a:defRPr sz="1608"/>
            </a:pPr>
            <a:r>
              <a:t>They can—sometimes—generate amazing feats of resource mobilization</a:t>
            </a:r>
          </a:p>
          <a:p>
            <a:pPr lvl="2" marL="794173" indent="-198543" defTabSz="275212">
              <a:spcBef>
                <a:spcPts val="500"/>
              </a:spcBef>
              <a:defRPr sz="1608"/>
            </a:pPr>
            <a:r>
              <a:t>While sharply reducing “profiteering”</a:t>
            </a:r>
          </a:p>
          <a:p>
            <a:pPr lvl="3" marL="1091988" indent="-198543" defTabSz="275212">
              <a:spcBef>
                <a:spcPts val="500"/>
              </a:spcBef>
              <a:defRPr sz="1608"/>
            </a:pPr>
            <a:r>
              <a:t>When do we want “hard incentives”, anyway?</a:t>
            </a:r>
          </a:p>
        </p:txBody>
      </p:sp>
      <p:pic>
        <p:nvPicPr>
          <p:cNvPr id="204" name="Image" descr="Image"/>
          <p:cNvPicPr>
            <a:picLocks noChangeAspect="1"/>
          </p:cNvPicPr>
          <p:nvPr/>
        </p:nvPicPr>
        <p:blipFill>
          <a:blip r:embed="rId2">
            <a:extLst/>
          </a:blip>
          <a:stretch>
            <a:fillRect/>
          </a:stretch>
        </p:blipFill>
        <p:spPr>
          <a:xfrm>
            <a:off x="3822657" y="892968"/>
            <a:ext cx="4895240" cy="4308483"/>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The Soviet Union: Tyranny"/>
          <p:cNvSpPr txBox="1"/>
          <p:nvPr>
            <p:ph type="title"/>
          </p:nvPr>
        </p:nvSpPr>
        <p:spPr>
          <a:xfrm>
            <a:off x="323577" y="-1"/>
            <a:ext cx="8394320" cy="892970"/>
          </a:xfrm>
          <a:prstGeom prst="rect">
            <a:avLst/>
          </a:prstGeom>
        </p:spPr>
        <p:txBody>
          <a:bodyPr/>
          <a:lstStyle>
            <a:lvl1pPr defTabSz="438911">
              <a:defRPr sz="5376"/>
            </a:lvl1pPr>
          </a:lstStyle>
          <a:p>
            <a:pPr/>
            <a:r>
              <a:t>The Soviet Union: Tyranny</a:t>
            </a:r>
          </a:p>
        </p:txBody>
      </p:sp>
      <p:sp>
        <p:nvSpPr>
          <p:cNvPr id="207" name="Should we dismiss the Soviet Union as simply a tyranny?…"/>
          <p:cNvSpPr txBox="1"/>
          <p:nvPr>
            <p:ph type="body" sz="half" idx="1"/>
          </p:nvPr>
        </p:nvSpPr>
        <p:spPr>
          <a:xfrm>
            <a:off x="323577" y="892968"/>
            <a:ext cx="4142508" cy="5383794"/>
          </a:xfrm>
          <a:prstGeom prst="rect">
            <a:avLst/>
          </a:prstGeom>
        </p:spPr>
        <p:txBody>
          <a:bodyPr anchor="t"/>
          <a:lstStyle/>
          <a:p>
            <a:pPr>
              <a:spcBef>
                <a:spcPts val="800"/>
              </a:spcBef>
            </a:pPr>
            <a:r>
              <a:t>Should we dismiss the Soviet Union as simply a tyranny?</a:t>
            </a:r>
          </a:p>
          <a:p>
            <a:pPr>
              <a:spcBef>
                <a:spcPts val="800"/>
              </a:spcBef>
            </a:pPr>
            <a:r>
              <a:t>One in which the standard ways of bullying and oppressing people are reinforced by technologies of bureaucracy and indoctrination?</a:t>
            </a:r>
          </a:p>
          <a:p>
            <a:pPr lvl="1">
              <a:spcBef>
                <a:spcPts val="800"/>
              </a:spcBef>
            </a:pPr>
            <a:r>
              <a:t>“Fake News” goes back to the Norman Conquest, after all…</a:t>
            </a:r>
          </a:p>
          <a:p>
            <a:pPr lvl="1">
              <a:spcBef>
                <a:spcPts val="800"/>
              </a:spcBef>
            </a:pPr>
            <a:r>
              <a:t>We are just better at it…</a:t>
            </a:r>
          </a:p>
        </p:txBody>
      </p:sp>
      <p:pic>
        <p:nvPicPr>
          <p:cNvPr id="208" name="What_did_the_West_think_of_the_Nazi-Soviet_Pact_.png" descr="What_did_the_West_think_of_the_Nazi-Soviet_Pact_.png"/>
          <p:cNvPicPr>
            <a:picLocks noChangeAspect="1"/>
          </p:cNvPicPr>
          <p:nvPr/>
        </p:nvPicPr>
        <p:blipFill>
          <a:blip r:embed="rId2">
            <a:extLst/>
          </a:blip>
          <a:stretch>
            <a:fillRect/>
          </a:stretch>
        </p:blipFill>
        <p:spPr>
          <a:xfrm>
            <a:off x="4466085" y="892968"/>
            <a:ext cx="4251812" cy="2654572"/>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The George Orwell Tradition"/>
          <p:cNvSpPr txBox="1"/>
          <p:nvPr>
            <p:ph type="title"/>
          </p:nvPr>
        </p:nvSpPr>
        <p:spPr>
          <a:xfrm>
            <a:off x="323577" y="-1"/>
            <a:ext cx="8394320" cy="892970"/>
          </a:xfrm>
          <a:prstGeom prst="rect">
            <a:avLst/>
          </a:prstGeom>
        </p:spPr>
        <p:txBody>
          <a:bodyPr/>
          <a:lstStyle>
            <a:lvl1pPr defTabSz="438911">
              <a:defRPr sz="5376"/>
            </a:lvl1pPr>
          </a:lstStyle>
          <a:p>
            <a:pPr/>
            <a:r>
              <a:t>The George Orwell Tradition</a:t>
            </a:r>
          </a:p>
        </p:txBody>
      </p:sp>
      <p:sp>
        <p:nvSpPr>
          <p:cNvPr id="211" name="George Orwell’s 1984…"/>
          <p:cNvSpPr txBox="1"/>
          <p:nvPr>
            <p:ph type="body" sz="half" idx="1"/>
          </p:nvPr>
        </p:nvSpPr>
        <p:spPr>
          <a:xfrm>
            <a:off x="323577" y="892968"/>
            <a:ext cx="4445375" cy="5505959"/>
          </a:xfrm>
          <a:prstGeom prst="rect">
            <a:avLst/>
          </a:prstGeom>
        </p:spPr>
        <p:txBody>
          <a:bodyPr anchor="t"/>
          <a:lstStyle/>
          <a:p>
            <a:pPr marL="245956" indent="-245956" defTabSz="340935">
              <a:spcBef>
                <a:spcPts val="700"/>
              </a:spcBef>
              <a:defRPr sz="1992"/>
            </a:pPr>
            <a:r>
              <a:t>George Orwell’s </a:t>
            </a:r>
            <a:r>
              <a:rPr i="1">
                <a:latin typeface="+mn-lt"/>
                <a:ea typeface="+mn-ea"/>
                <a:cs typeface="+mn-cs"/>
                <a:sym typeface="Helvetica"/>
              </a:rPr>
              <a:t>1984</a:t>
            </a:r>
            <a:endParaRPr i="1">
              <a:latin typeface="+mn-lt"/>
              <a:ea typeface="+mn-ea"/>
              <a:cs typeface="+mn-cs"/>
              <a:sym typeface="Helvetica"/>
            </a:endParaRPr>
          </a:p>
          <a:p>
            <a:pPr lvl="1" marL="614891" indent="-245956" defTabSz="340935">
              <a:spcBef>
                <a:spcPts val="700"/>
              </a:spcBef>
              <a:defRPr sz="1992"/>
            </a:pPr>
            <a:r>
              <a:t>Estate-based authoritarianism as the natural Agrarian Age form of government</a:t>
            </a:r>
          </a:p>
          <a:p>
            <a:pPr lvl="1" marL="614891" indent="-245956" defTabSz="340935">
              <a:spcBef>
                <a:spcPts val="700"/>
              </a:spcBef>
              <a:defRPr sz="1992"/>
            </a:pPr>
            <a:r>
              <a:t>Totalitarianism as the natural Industrial Age form of government: “a boot stamping on a human face, forever…”</a:t>
            </a:r>
          </a:p>
          <a:p>
            <a:pPr marL="245956" indent="-245956" defTabSz="340935">
              <a:spcBef>
                <a:spcPts val="700"/>
              </a:spcBef>
              <a:defRPr sz="1992"/>
            </a:pPr>
            <a:r>
              <a:t>What is “totalitarianism”?</a:t>
            </a:r>
          </a:p>
          <a:p>
            <a:pPr lvl="1" marL="614891" indent="-245956" defTabSz="340935">
              <a:spcBef>
                <a:spcPts val="700"/>
              </a:spcBef>
              <a:defRPr sz="1992"/>
            </a:pPr>
            <a:r>
              <a:t>Is it possible?</a:t>
            </a:r>
          </a:p>
          <a:p>
            <a:pPr lvl="1" marL="614891" indent="-245956" defTabSz="340935">
              <a:spcBef>
                <a:spcPts val="700"/>
              </a:spcBef>
              <a:defRPr sz="1992"/>
            </a:pPr>
            <a:r>
              <a:t>Is it stable?</a:t>
            </a:r>
          </a:p>
          <a:p>
            <a:pPr lvl="1" marL="614891" indent="-245956" defTabSz="340935">
              <a:spcBef>
                <a:spcPts val="700"/>
              </a:spcBef>
              <a:defRPr sz="1992"/>
            </a:pPr>
            <a:r>
              <a:t>Is it a model?</a:t>
            </a:r>
          </a:p>
          <a:p>
            <a:pPr lvl="2" marL="983826" indent="-245956" defTabSz="340935">
              <a:spcBef>
                <a:spcPts val="700"/>
              </a:spcBef>
              <a:defRPr sz="1992"/>
            </a:pPr>
            <a:r>
              <a:t>Religious or quasi-religious fervor?</a:t>
            </a:r>
          </a:p>
          <a:p>
            <a:pPr lvl="2" marL="983826" indent="-245956" defTabSz="340935">
              <a:spcBef>
                <a:spcPts val="700"/>
              </a:spcBef>
              <a:defRPr sz="1992"/>
            </a:pPr>
            <a:r>
              <a:t>Cf.: Hobsbawm</a:t>
            </a:r>
          </a:p>
        </p:txBody>
      </p:sp>
      <p:pic>
        <p:nvPicPr>
          <p:cNvPr id="212" name="Cursor_and_george_orwell_-_Google_Search.png" descr="Cursor_and_george_orwell_-_Google_Search.png"/>
          <p:cNvPicPr>
            <a:picLocks noChangeAspect="1"/>
          </p:cNvPicPr>
          <p:nvPr/>
        </p:nvPicPr>
        <p:blipFill>
          <a:blip r:embed="rId2">
            <a:extLst/>
          </a:blip>
          <a:stretch>
            <a:fillRect/>
          </a:stretch>
        </p:blipFill>
        <p:spPr>
          <a:xfrm>
            <a:off x="4768951" y="892968"/>
            <a:ext cx="3948946" cy="5505959"/>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Failed Utopia: Social and Economic Organization"/>
          <p:cNvSpPr txBox="1"/>
          <p:nvPr>
            <p:ph type="title"/>
          </p:nvPr>
        </p:nvSpPr>
        <p:spPr>
          <a:xfrm>
            <a:off x="323577" y="-1"/>
            <a:ext cx="8394320" cy="892970"/>
          </a:xfrm>
          <a:prstGeom prst="rect">
            <a:avLst/>
          </a:prstGeom>
        </p:spPr>
        <p:txBody>
          <a:bodyPr/>
          <a:lstStyle>
            <a:lvl1pPr defTabSz="265175">
              <a:defRPr sz="3248"/>
            </a:lvl1pPr>
          </a:lstStyle>
          <a:p>
            <a:pPr/>
            <a:r>
              <a:t>Failed Utopia: Social and Economic Organization</a:t>
            </a:r>
          </a:p>
        </p:txBody>
      </p:sp>
      <p:sp>
        <p:nvSpPr>
          <p:cNvPr id="215" name="Max Weber: “Wherever bureaucracy gained the upper hand… it did not disappear….  State bureaucracy would rule alone if private capitalism were eliminated. The private and public bureaucracies, which now check one another to a degree, would be merged into a single hierarchy.…"/>
          <p:cNvSpPr txBox="1"/>
          <p:nvPr>
            <p:ph type="body" sz="half" idx="1"/>
          </p:nvPr>
        </p:nvSpPr>
        <p:spPr>
          <a:xfrm>
            <a:off x="323577" y="892968"/>
            <a:ext cx="4458258" cy="5534026"/>
          </a:xfrm>
          <a:prstGeom prst="rect">
            <a:avLst/>
          </a:prstGeom>
        </p:spPr>
        <p:txBody>
          <a:bodyPr anchor="t"/>
          <a:lstStyle/>
          <a:p>
            <a:pPr marL="240029" indent="-240029" defTabSz="332720">
              <a:spcBef>
                <a:spcPts val="600"/>
              </a:spcBef>
              <a:defRPr sz="1944"/>
            </a:pPr>
            <a:r>
              <a:t>Max Weber: “Wherever bureaucracy gained the upper hand… it did not disappear….  State bureaucracy would rule alone if private capitalism were eliminated. The private and public bureaucracies, which now check one another to a degree, would be merged into a single hierarchy. </a:t>
            </a:r>
          </a:p>
          <a:p>
            <a:pPr marL="240029" indent="-240029" defTabSz="332720">
              <a:spcBef>
                <a:spcPts val="600"/>
              </a:spcBef>
              <a:defRPr sz="1944"/>
            </a:pPr>
            <a:r>
              <a:t>“This would be similar to the situation in ancient Egypt, but it would occur in a much more rational—and hence unbreakable—form… the shell of bondage which men will perhaps be forced to inhabit as powerless as the fellahs of ancient Egypt. Who would want to deny that such a potentiality lies in the womb of the future?…”</a:t>
            </a:r>
          </a:p>
        </p:txBody>
      </p:sp>
      <p:pic>
        <p:nvPicPr>
          <p:cNvPr id="216" name="Cursor_and_Vacation_in_a_gulag__are_you_ready_for_the_ultimate_Siberian_holiday_.png" descr="Cursor_and_Vacation_in_a_gulag__are_you_ready_for_the_ultimate_Siberian_holiday_.png"/>
          <p:cNvPicPr>
            <a:picLocks noChangeAspect="1"/>
          </p:cNvPicPr>
          <p:nvPr/>
        </p:nvPicPr>
        <p:blipFill>
          <a:blip r:embed="rId2">
            <a:extLst/>
          </a:blip>
          <a:stretch>
            <a:fillRect/>
          </a:stretch>
        </p:blipFill>
        <p:spPr>
          <a:xfrm>
            <a:off x="4781834" y="892968"/>
            <a:ext cx="3936063" cy="3850342"/>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Failed Utopia: The Costs of the “Experiment”"/>
          <p:cNvSpPr txBox="1"/>
          <p:nvPr>
            <p:ph type="title"/>
          </p:nvPr>
        </p:nvSpPr>
        <p:spPr>
          <a:xfrm>
            <a:off x="323577" y="-1"/>
            <a:ext cx="8394320" cy="892970"/>
          </a:xfrm>
          <a:prstGeom prst="rect">
            <a:avLst/>
          </a:prstGeom>
        </p:spPr>
        <p:txBody>
          <a:bodyPr/>
          <a:lstStyle>
            <a:lvl1pPr defTabSz="288036">
              <a:defRPr sz="3528"/>
            </a:lvl1pPr>
          </a:lstStyle>
          <a:p>
            <a:pPr/>
            <a:r>
              <a:t>Failed Utopia: The Costs of the “Experiment”</a:t>
            </a:r>
          </a:p>
        </p:txBody>
      </p:sp>
      <p:sp>
        <p:nvSpPr>
          <p:cNvPr id="219" name="Guenther Roth: “Weber and Schumpeter... had their famous falling-out in a Viennese coffeehouse in 1918. Weber, ‘who took nothing lightly,’ and Schumpeter, who ‘took nothing hard,’ recalled Somary who witnessed the scene, clashed over the Russian Revolution.…"/>
          <p:cNvSpPr txBox="1"/>
          <p:nvPr>
            <p:ph type="body" sz="half" idx="1"/>
          </p:nvPr>
        </p:nvSpPr>
        <p:spPr>
          <a:xfrm>
            <a:off x="323577" y="892968"/>
            <a:ext cx="4310194" cy="5485475"/>
          </a:xfrm>
          <a:prstGeom prst="rect">
            <a:avLst/>
          </a:prstGeom>
        </p:spPr>
        <p:txBody>
          <a:bodyPr anchor="t"/>
          <a:lstStyle/>
          <a:p>
            <a:pPr marL="237066" indent="-237066" defTabSz="328612">
              <a:spcBef>
                <a:spcPts val="600"/>
              </a:spcBef>
              <a:defRPr sz="1920"/>
            </a:pPr>
            <a:r>
              <a:t>Guenther Roth: “Weber and Schumpeter... had their famous falling-out in a Viennese coffeehouse in 1918. Weber, ‘who took nothing lightly,’ and Schumpeter, who ‘took nothing hard,’ recalled Somary who witnessed the scene, clashed over the Russian Revolution. </a:t>
            </a:r>
          </a:p>
          <a:p>
            <a:pPr marL="237066" indent="-237066" defTabSz="328612">
              <a:spcBef>
                <a:spcPts val="600"/>
              </a:spcBef>
              <a:defRPr sz="1920"/>
            </a:pPr>
            <a:r>
              <a:t>“Schumpeter welcomed it as a laboratory experiment…. For Weber it was going to be ‘a laboratory heaped with human corpses.’ When an enraged Weber stormed out, a smiling Schumpeter remarked: ‘How can someone carry on like that in a coffeehouse?’—the proper place for irony, never seriousness…”</a:t>
            </a:r>
          </a:p>
        </p:txBody>
      </p:sp>
      <p:pic>
        <p:nvPicPr>
          <p:cNvPr id="220" name="Cursor_and_Palais_Ferstel_-_Café_Central_-_Wikipedia.png" descr="Cursor_and_Palais_Ferstel_-_Café_Central_-_Wikipedia.png"/>
          <p:cNvPicPr>
            <a:picLocks noChangeAspect="1"/>
          </p:cNvPicPr>
          <p:nvPr/>
        </p:nvPicPr>
        <p:blipFill>
          <a:blip r:embed="rId2">
            <a:extLst/>
          </a:blip>
          <a:stretch>
            <a:fillRect/>
          </a:stretch>
        </p:blipFill>
        <p:spPr>
          <a:xfrm>
            <a:off x="4633770" y="892968"/>
            <a:ext cx="4084127" cy="4569845"/>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To Your iClickers…"/>
          <p:cNvSpPr txBox="1"/>
          <p:nvPr>
            <p:ph type="title" idx="4294967295"/>
          </p:nvPr>
        </p:nvSpPr>
        <p:spPr>
          <a:xfrm>
            <a:off x="457199" y="-1"/>
            <a:ext cx="8228391" cy="1023141"/>
          </a:xfrm>
          <a:prstGeom prst="rect">
            <a:avLst/>
          </a:prstGeom>
        </p:spPr>
        <p:txBody>
          <a:bodyPr lIns="50800" tIns="50800" rIns="50800" bIns="50800"/>
          <a:lstStyle>
            <a:lvl1pPr defTabSz="410765">
              <a:defRPr>
                <a:solidFill>
                  <a:srgbClr val="000080"/>
                </a:solidFill>
              </a:defRPr>
            </a:lvl1pPr>
          </a:lstStyle>
          <a:p>
            <a:pPr/>
            <a:r>
              <a:t>To Your iClickers…</a:t>
            </a:r>
          </a:p>
        </p:txBody>
      </p:sp>
      <p:sp>
        <p:nvSpPr>
          <p:cNvPr id="91" name="The midterm was:…"/>
          <p:cNvSpPr txBox="1"/>
          <p:nvPr>
            <p:ph type="body" idx="4294967295"/>
          </p:nvPr>
        </p:nvSpPr>
        <p:spPr>
          <a:xfrm>
            <a:off x="457199" y="1023139"/>
            <a:ext cx="8228391" cy="5244064"/>
          </a:xfrm>
          <a:prstGeom prst="rect">
            <a:avLst/>
          </a:prstGeom>
        </p:spPr>
        <p:txBody>
          <a:bodyPr lIns="50800" tIns="50800" rIns="50800" bIns="50800" anchor="t"/>
          <a:lstStyle/>
          <a:p>
            <a:pPr marL="0" indent="0" defTabSz="914400">
              <a:spcBef>
                <a:spcPts val="800"/>
              </a:spcBef>
              <a:buSzTx/>
              <a:buNone/>
              <a:defRPr b="1">
                <a:uFill>
                  <a:solidFill>
                    <a:srgbClr val="000000"/>
                  </a:solidFill>
                </a:uFill>
                <a:latin typeface="+mn-lt"/>
                <a:ea typeface="+mn-ea"/>
                <a:cs typeface="+mn-cs"/>
                <a:sym typeface="Helvetica"/>
              </a:defRPr>
            </a:pPr>
            <a:r>
              <a:t>The midterm was:</a:t>
            </a:r>
          </a:p>
          <a:p>
            <a:pPr marL="0" indent="0" defTabSz="914400">
              <a:spcBef>
                <a:spcPts val="800"/>
              </a:spcBef>
              <a:buSzTx/>
              <a:buNone/>
              <a:defRPr b="1">
                <a:uFill>
                  <a:solidFill>
                    <a:srgbClr val="000000"/>
                  </a:solidFill>
                </a:uFill>
                <a:latin typeface="+mn-lt"/>
                <a:ea typeface="+mn-ea"/>
                <a:cs typeface="+mn-cs"/>
                <a:sym typeface="Helvetica"/>
              </a:defRPr>
            </a:pPr>
          </a:p>
          <a:p>
            <a:pPr marL="401052" indent="-401052" defTabSz="914400">
              <a:spcBef>
                <a:spcPts val="800"/>
              </a:spcBef>
              <a:buSzPct val="100000"/>
              <a:buAutoNum type="alphaUcPeriod" startAt="1"/>
              <a:defRPr>
                <a:uFill>
                  <a:solidFill>
                    <a:srgbClr val="000000"/>
                  </a:solidFill>
                </a:uFill>
                <a:latin typeface="Times New Roman"/>
                <a:ea typeface="Times New Roman"/>
                <a:cs typeface="Times New Roman"/>
                <a:sym typeface="Times New Roman"/>
              </a:defRPr>
            </a:pPr>
            <a:r>
              <a:t>Fair and easy—but now I am worried about how it will be curved…</a:t>
            </a:r>
          </a:p>
          <a:p>
            <a:pPr marL="401052" indent="-401052" defTabSz="914400">
              <a:spcBef>
                <a:spcPts val="800"/>
              </a:spcBef>
              <a:buSzPct val="100000"/>
              <a:buAutoNum type="alphaUcPeriod" startAt="1"/>
              <a:defRPr>
                <a:uFill>
                  <a:solidFill>
                    <a:srgbClr val="000000"/>
                  </a:solidFill>
                </a:uFill>
                <a:latin typeface="Times New Roman"/>
                <a:ea typeface="Times New Roman"/>
                <a:cs typeface="Times New Roman"/>
                <a:sym typeface="Times New Roman"/>
              </a:defRPr>
            </a:pPr>
            <a:r>
              <a:t>Unfair and hard—and now I am really worried about how it will be curved…</a:t>
            </a:r>
          </a:p>
          <a:p>
            <a:pPr marL="401052" indent="-401052" defTabSz="914400">
              <a:spcBef>
                <a:spcPts val="800"/>
              </a:spcBef>
              <a:buSzPct val="100000"/>
              <a:buAutoNum type="alphaUcPeriod" startAt="1"/>
              <a:defRPr>
                <a:uFill>
                  <a:solidFill>
                    <a:srgbClr val="000000"/>
                  </a:solidFill>
                </a:uFill>
                <a:latin typeface="Times New Roman"/>
                <a:ea typeface="Times New Roman"/>
                <a:cs typeface="Times New Roman"/>
                <a:sym typeface="Times New Roman"/>
              </a:defRPr>
            </a:pPr>
            <a:r>
              <a:t>Fair and hard—I am thankful I studied the right things…</a:t>
            </a:r>
          </a:p>
          <a:p>
            <a:pPr marL="401052" indent="-401052" defTabSz="914400">
              <a:spcBef>
                <a:spcPts val="800"/>
              </a:spcBef>
              <a:buSzPct val="100000"/>
              <a:buAutoNum type="alphaUcPeriod" startAt="1"/>
              <a:defRPr>
                <a:uFill>
                  <a:solidFill>
                    <a:srgbClr val="000000"/>
                  </a:solidFill>
                </a:uFill>
                <a:latin typeface="Times New Roman"/>
                <a:ea typeface="Times New Roman"/>
                <a:cs typeface="Times New Roman"/>
                <a:sym typeface="Times New Roman"/>
              </a:defRPr>
            </a:pPr>
            <a:r>
              <a:t>Fair and hard—but now I am sad I studied the wrong things…</a:t>
            </a:r>
          </a:p>
          <a:p>
            <a:pPr marL="401052" indent="-401052" defTabSz="914400">
              <a:spcBef>
                <a:spcPts val="800"/>
              </a:spcBef>
              <a:buSzPct val="100000"/>
              <a:buAutoNum type="alphaUcPeriod" startAt="1"/>
              <a:defRPr>
                <a:uFill>
                  <a:solidFill>
                    <a:srgbClr val="000000"/>
                  </a:solidFill>
                </a:uFill>
                <a:latin typeface="Times New Roman"/>
                <a:ea typeface="Times New Roman"/>
                <a:cs typeface="Times New Roman"/>
                <a:sym typeface="Times New Roman"/>
              </a:defRPr>
            </a:pPr>
            <a:r>
              <a:t>Unfair and easy—and now I am really worried about how it will be curved…</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The Butcher’s Bill: The Inner Party"/>
          <p:cNvSpPr txBox="1"/>
          <p:nvPr>
            <p:ph type="title"/>
          </p:nvPr>
        </p:nvSpPr>
        <p:spPr>
          <a:xfrm>
            <a:off x="323577" y="-1"/>
            <a:ext cx="8394320" cy="892970"/>
          </a:xfrm>
          <a:prstGeom prst="rect">
            <a:avLst/>
          </a:prstGeom>
        </p:spPr>
        <p:txBody>
          <a:bodyPr/>
          <a:lstStyle>
            <a:lvl1pPr defTabSz="379475">
              <a:defRPr sz="4648"/>
            </a:lvl1pPr>
          </a:lstStyle>
          <a:p>
            <a:pPr/>
            <a:r>
              <a:t>The Butcher’s Bill: The Inner Party</a:t>
            </a:r>
          </a:p>
        </p:txBody>
      </p:sp>
      <p:sp>
        <p:nvSpPr>
          <p:cNvPr id="223" name="Russian Civil War: 3M?…"/>
          <p:cNvSpPr txBox="1"/>
          <p:nvPr>
            <p:ph type="body" sz="half" idx="1"/>
          </p:nvPr>
        </p:nvSpPr>
        <p:spPr>
          <a:xfrm>
            <a:off x="323577" y="892968"/>
            <a:ext cx="3491883" cy="5485475"/>
          </a:xfrm>
          <a:prstGeom prst="rect">
            <a:avLst/>
          </a:prstGeom>
        </p:spPr>
        <p:txBody>
          <a:bodyPr anchor="t"/>
          <a:lstStyle/>
          <a:p>
            <a:pPr marL="281516" indent="-281516" defTabSz="390227">
              <a:spcBef>
                <a:spcPts val="800"/>
              </a:spcBef>
              <a:defRPr sz="2280"/>
            </a:pPr>
            <a:r>
              <a:t>Russian Civil War: 3M?</a:t>
            </a:r>
          </a:p>
          <a:p>
            <a:pPr marL="281516" indent="-281516" defTabSz="390227">
              <a:spcBef>
                <a:spcPts val="800"/>
              </a:spcBef>
              <a:defRPr sz="2280"/>
            </a:pPr>
            <a:r>
              <a:t>Collectivization of agriculture: 10M?</a:t>
            </a:r>
          </a:p>
          <a:p>
            <a:pPr marL="281516" indent="-281516" defTabSz="390227">
              <a:spcBef>
                <a:spcPts val="800"/>
              </a:spcBef>
              <a:defRPr sz="2280"/>
            </a:pPr>
            <a:r>
              <a:t>Great Terror: 2M?</a:t>
            </a:r>
          </a:p>
          <a:p>
            <a:pPr marL="281516" indent="-281516" defTabSz="390227">
              <a:spcBef>
                <a:spcPts val="800"/>
              </a:spcBef>
              <a:defRPr sz="2280"/>
            </a:pPr>
            <a:r>
              <a:t>Post-WWII purge: 2M?</a:t>
            </a:r>
          </a:p>
          <a:p>
            <a:pPr marL="281516" indent="-281516" defTabSz="390227">
              <a:spcBef>
                <a:spcPts val="800"/>
              </a:spcBef>
              <a:defRPr sz="2280"/>
            </a:pPr>
            <a:r>
              <a:t>Anti-landlordism: 4M?</a:t>
            </a:r>
          </a:p>
          <a:p>
            <a:pPr marL="281516" indent="-281516" defTabSz="390227">
              <a:spcBef>
                <a:spcPts val="800"/>
              </a:spcBef>
              <a:defRPr sz="2280"/>
            </a:pPr>
            <a:r>
              <a:t>Collectivization: 4M?</a:t>
            </a:r>
          </a:p>
          <a:p>
            <a:pPr marL="281516" indent="-281516" defTabSz="390227">
              <a:spcBef>
                <a:spcPts val="800"/>
              </a:spcBef>
              <a:defRPr sz="2280"/>
            </a:pPr>
            <a:r>
              <a:t>Great Leap Forward famine: 50M?</a:t>
            </a:r>
          </a:p>
          <a:p>
            <a:pPr marL="281516" indent="-281516" defTabSz="390227">
              <a:spcBef>
                <a:spcPts val="800"/>
              </a:spcBef>
              <a:defRPr sz="2280"/>
            </a:pPr>
            <a:r>
              <a:t>Cultural Revolution: 5M?</a:t>
            </a:r>
          </a:p>
          <a:p>
            <a:pPr marL="281516" indent="-281516" defTabSz="390227">
              <a:spcBef>
                <a:spcPts val="800"/>
              </a:spcBef>
              <a:defRPr sz="2280"/>
            </a:pPr>
            <a:r>
              <a:t>Pol Pot: 1.5M</a:t>
            </a:r>
          </a:p>
          <a:p>
            <a:pPr marL="281516" indent="-281516" defTabSz="390227">
              <a:spcBef>
                <a:spcPts val="800"/>
              </a:spcBef>
              <a:defRPr sz="2280"/>
            </a:pPr>
            <a:r>
              <a:t>Kim Dynasty: ????</a:t>
            </a:r>
          </a:p>
        </p:txBody>
      </p:sp>
      <p:pic>
        <p:nvPicPr>
          <p:cNvPr id="224" name="Cursor_and_GREAT_LEAP_FORWARD__MOBILIZING_THE_MASSES__BACKYARD_FURNACES_AND_SUFFERING___Facts_and_Details.png" descr="Cursor_and_GREAT_LEAP_FORWARD__MOBILIZING_THE_MASSES__BACKYARD_FURNACES_AND_SUFFERING___Facts_and_Details.png"/>
          <p:cNvPicPr>
            <a:picLocks noChangeAspect="1"/>
          </p:cNvPicPr>
          <p:nvPr/>
        </p:nvPicPr>
        <p:blipFill>
          <a:blip r:embed="rId2">
            <a:extLst/>
          </a:blip>
          <a:stretch>
            <a:fillRect/>
          </a:stretch>
        </p:blipFill>
        <p:spPr>
          <a:xfrm>
            <a:off x="4819482" y="892968"/>
            <a:ext cx="3898415" cy="5485475"/>
          </a:xfrm>
          <a:prstGeom prst="rect">
            <a:avLst/>
          </a:prstGeom>
          <a:ln w="12700">
            <a:miter lim="400000"/>
          </a:ln>
        </p:spPr>
      </p:pic>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Failed Utopia: Politics"/>
          <p:cNvSpPr txBox="1"/>
          <p:nvPr>
            <p:ph type="title"/>
          </p:nvPr>
        </p:nvSpPr>
        <p:spPr>
          <a:xfrm>
            <a:off x="323577" y="-1"/>
            <a:ext cx="8394320" cy="892970"/>
          </a:xfrm>
          <a:prstGeom prst="rect">
            <a:avLst/>
          </a:prstGeom>
        </p:spPr>
        <p:txBody>
          <a:bodyPr/>
          <a:lstStyle>
            <a:lvl1pPr defTabSz="438911">
              <a:defRPr sz="5376"/>
            </a:lvl1pPr>
          </a:lstStyle>
          <a:p>
            <a:pPr/>
            <a:r>
              <a:t>Failed Utopia: Politics</a:t>
            </a:r>
          </a:p>
        </p:txBody>
      </p:sp>
      <p:sp>
        <p:nvSpPr>
          <p:cNvPr id="227" name="Rosa Luxemburg: “The tacit assumption underlying the Lenin-Trotsky theory of dictatorship is this: that the socialist transformation is something for which a ready-made formula lies completed in the pocket of the revolutionary party…. We [do] know more or less what we must eliminate……"/>
          <p:cNvSpPr txBox="1"/>
          <p:nvPr>
            <p:ph type="body" sz="half" idx="1"/>
          </p:nvPr>
        </p:nvSpPr>
        <p:spPr>
          <a:xfrm>
            <a:off x="323577" y="892968"/>
            <a:ext cx="4255490" cy="5383794"/>
          </a:xfrm>
          <a:prstGeom prst="rect">
            <a:avLst/>
          </a:prstGeom>
        </p:spPr>
        <p:txBody>
          <a:bodyPr anchor="t"/>
          <a:lstStyle/>
          <a:p>
            <a:pPr marL="207433" indent="-207433" defTabSz="287535">
              <a:spcBef>
                <a:spcPts val="500"/>
              </a:spcBef>
              <a:defRPr sz="1679"/>
            </a:pPr>
            <a:r>
              <a:t>Rosa Luxemburg: “The tacit assumption underlying the Lenin-Trotsky theory of dictatorship is this: that the socialist transformation is something for which a ready-made formula lies completed in the pocket of the revolutionary party…. We [do] know more or less what we must eliminate… </a:t>
            </a:r>
          </a:p>
          <a:p>
            <a:pPr marL="207433" indent="-207433" defTabSz="287535">
              <a:spcBef>
                <a:spcPts val="500"/>
              </a:spcBef>
              <a:defRPr sz="1679"/>
            </a:pPr>
            <a:r>
              <a:t>“But when it comes to the nature of the thousand concrete, practical measures, large and small, necessary to introduce socialist principles into economy, law and all social relationships, there is no key in any socialist party program or textbook. That is not a shortcoming but rather the very thing that makes scientific socialism superior to the utopian varieties…”</a:t>
            </a:r>
          </a:p>
          <a:p>
            <a:pPr marL="207433" indent="-207433" defTabSz="287535">
              <a:spcBef>
                <a:spcPts val="500"/>
              </a:spcBef>
              <a:defRPr sz="1679"/>
            </a:pPr>
          </a:p>
          <a:p>
            <a:pPr marL="207433" indent="-207433" defTabSz="287535">
              <a:spcBef>
                <a:spcPts val="500"/>
              </a:spcBef>
              <a:defRPr sz="1679"/>
            </a:pPr>
            <a:r>
              <a:t>What did Lenin do? The German war economy…</a:t>
            </a:r>
          </a:p>
        </p:txBody>
      </p:sp>
      <p:pic>
        <p:nvPicPr>
          <p:cNvPr id="228" name="Cursor_and_Rosa_Lux_Berlin_1907_-_Rosa_Luxemburg_-_Wikipedia.png" descr="Cursor_and_Rosa_Lux_Berlin_1907_-_Rosa_Luxemburg_-_Wikipedia.png"/>
          <p:cNvPicPr>
            <a:picLocks noChangeAspect="1"/>
          </p:cNvPicPr>
          <p:nvPr/>
        </p:nvPicPr>
        <p:blipFill>
          <a:blip r:embed="rId2">
            <a:extLst/>
          </a:blip>
          <a:srcRect l="0" t="0" r="0" b="6572"/>
          <a:stretch>
            <a:fillRect/>
          </a:stretch>
        </p:blipFill>
        <p:spPr>
          <a:xfrm>
            <a:off x="4579066" y="892968"/>
            <a:ext cx="4138831" cy="5182342"/>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Failed Utopia: Politics II"/>
          <p:cNvSpPr txBox="1"/>
          <p:nvPr>
            <p:ph type="title"/>
          </p:nvPr>
        </p:nvSpPr>
        <p:spPr>
          <a:xfrm>
            <a:off x="323577" y="-1"/>
            <a:ext cx="8394320" cy="892970"/>
          </a:xfrm>
          <a:prstGeom prst="rect">
            <a:avLst/>
          </a:prstGeom>
        </p:spPr>
        <p:txBody>
          <a:bodyPr/>
          <a:lstStyle>
            <a:lvl1pPr defTabSz="438911">
              <a:defRPr sz="5376"/>
            </a:lvl1pPr>
          </a:lstStyle>
          <a:p>
            <a:pPr/>
            <a:r>
              <a:t>Failed Utopia: Politics II</a:t>
            </a:r>
          </a:p>
        </p:txBody>
      </p:sp>
      <p:sp>
        <p:nvSpPr>
          <p:cNvPr id="231" name="Rosa Luxemburg: “In place of… general, popular elections, Lenin and Trotsky have laid down the soviets…. Public life gradually falls asleep, a few dozen party leaders of inexhaustible energy and boundless experience direct and rule… meetings… [that] approve proposed resolutions unanimously… the dictatorship of a handful of politicians…. Such conditions must inevitably cause a brutalization of public life: attempted assassinations, shooting of hostages, etc…”"/>
          <p:cNvSpPr txBox="1"/>
          <p:nvPr>
            <p:ph type="body" sz="half" idx="1"/>
          </p:nvPr>
        </p:nvSpPr>
        <p:spPr>
          <a:xfrm>
            <a:off x="323577" y="892968"/>
            <a:ext cx="4255490" cy="5546887"/>
          </a:xfrm>
          <a:prstGeom prst="rect">
            <a:avLst/>
          </a:prstGeom>
        </p:spPr>
        <p:txBody>
          <a:bodyPr anchor="t"/>
          <a:lstStyle>
            <a:lvl1pPr marL="266699" indent="-266699" defTabSz="369689">
              <a:spcBef>
                <a:spcPts val="700"/>
              </a:spcBef>
              <a:defRPr sz="2159"/>
            </a:lvl1pPr>
          </a:lstStyle>
          <a:p>
            <a:pPr/>
            <a:r>
              <a:t>Rosa Luxemburg: “In place of… general, popular elections, Lenin and Trotsky have laid down the soviets…. Public life gradually falls asleep, a few dozen party leaders of inexhaustible energy and boundless experience direct and rule… meetings… [that] approve proposed resolutions unanimously… the dictatorship of a handful of politicians…. Such conditions must inevitably cause a brutalization of public life: attempted assassinations, shooting of hostages, etc…”</a:t>
            </a:r>
          </a:p>
        </p:txBody>
      </p:sp>
      <p:pic>
        <p:nvPicPr>
          <p:cNvPr id="232" name="Cursor_and_Rosa_Lux_Berlin_1907_-_Rosa_Luxemburg_-_Wikipedia.png" descr="Cursor_and_Rosa_Lux_Berlin_1907_-_Rosa_Luxemburg_-_Wikipedia.png"/>
          <p:cNvPicPr>
            <a:picLocks noChangeAspect="1"/>
          </p:cNvPicPr>
          <p:nvPr/>
        </p:nvPicPr>
        <p:blipFill>
          <a:blip r:embed="rId2">
            <a:extLst/>
          </a:blip>
          <a:srcRect l="0" t="0" r="0" b="6572"/>
          <a:stretch>
            <a:fillRect/>
          </a:stretch>
        </p:blipFill>
        <p:spPr>
          <a:xfrm>
            <a:off x="4579066" y="892968"/>
            <a:ext cx="4138831" cy="5182342"/>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Failed Utopia: Our Friend Nikita Sergeyevitch"/>
          <p:cNvSpPr txBox="1"/>
          <p:nvPr>
            <p:ph type="title"/>
          </p:nvPr>
        </p:nvSpPr>
        <p:spPr>
          <a:xfrm>
            <a:off x="323577" y="-1"/>
            <a:ext cx="8394320" cy="892970"/>
          </a:xfrm>
          <a:prstGeom prst="rect">
            <a:avLst/>
          </a:prstGeom>
        </p:spPr>
        <p:txBody>
          <a:bodyPr/>
          <a:lstStyle>
            <a:lvl1pPr defTabSz="283463">
              <a:defRPr sz="3472"/>
            </a:lvl1pPr>
          </a:lstStyle>
          <a:p>
            <a:pPr/>
            <a:r>
              <a:t>Failed Utopia: Our Friend Nikita Sergeyevitch</a:t>
            </a:r>
          </a:p>
        </p:txBody>
      </p:sp>
      <p:sp>
        <p:nvSpPr>
          <p:cNvPr id="235" name="Francis Spufford: “So much blood, and only one justification for it…. If it had been all prologue, all only the last spasms of death in the old, cruel world…. Today the radio was reporting… Prague….…"/>
          <p:cNvSpPr txBox="1"/>
          <p:nvPr>
            <p:ph type="body" sz="half" idx="1"/>
          </p:nvPr>
        </p:nvSpPr>
        <p:spPr>
          <a:xfrm>
            <a:off x="323577" y="892968"/>
            <a:ext cx="4435275" cy="5462213"/>
          </a:xfrm>
          <a:prstGeom prst="rect">
            <a:avLst/>
          </a:prstGeom>
        </p:spPr>
        <p:txBody>
          <a:bodyPr anchor="t"/>
          <a:lstStyle/>
          <a:p>
            <a:pPr marL="237066" indent="-237066" defTabSz="328612">
              <a:spcBef>
                <a:spcPts val="600"/>
              </a:spcBef>
              <a:defRPr sz="1920"/>
            </a:pPr>
            <a:r>
              <a:t>Francis Spufford: “So much blood, and only one justification for it…. If it had been all prologue, all only the last spasms of death in the old, cruel world…. Today the radio was reporting… Prague…. </a:t>
            </a:r>
          </a:p>
          <a:p>
            <a:pPr marL="237066" indent="-237066" defTabSz="328612">
              <a:spcBef>
                <a:spcPts val="600"/>
              </a:spcBef>
              <a:defRPr sz="1920"/>
            </a:pPr>
            <a:r>
              <a:t>“He fumbled with the tape machine… found the RECORD key…. ‘Paradise’, he told the wheat field in baffled fury: ‘is a place where people want to end up, not a place they run from. What kind of socialism is that? What kind of shit is that, when you have to keep people in chains. What kind of social order? What kind of paradise?…’ </a:t>
            </a:r>
          </a:p>
          <a:p>
            <a:pPr marL="237066" indent="-237066" defTabSz="328612">
              <a:spcBef>
                <a:spcPts val="600"/>
              </a:spcBef>
              <a:defRPr sz="1920"/>
            </a:pPr>
            <a:r>
              <a:t>“And then… the retired monster sat very still on the bench by the field…”</a:t>
            </a:r>
          </a:p>
        </p:txBody>
      </p:sp>
      <p:pic>
        <p:nvPicPr>
          <p:cNvPr id="236" name="Cursor_and_Khruschev_shoe_fake_-_Shoe-banging_incident_-_Wikipedia.png" descr="Cursor_and_Khruschev_shoe_fake_-_Shoe-banging_incident_-_Wikipedia.png"/>
          <p:cNvPicPr>
            <a:picLocks noChangeAspect="1"/>
          </p:cNvPicPr>
          <p:nvPr/>
        </p:nvPicPr>
        <p:blipFill>
          <a:blip r:embed="rId2">
            <a:extLst/>
          </a:blip>
          <a:stretch>
            <a:fillRect/>
          </a:stretch>
        </p:blipFill>
        <p:spPr>
          <a:xfrm>
            <a:off x="4758852" y="892968"/>
            <a:ext cx="3959045" cy="5462213"/>
          </a:xfrm>
          <a:prstGeom prst="rect">
            <a:avLst/>
          </a:prstGeom>
          <a:ln w="12700">
            <a:miter lim="400000"/>
          </a:ln>
        </p:spPr>
      </p:pic>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Herbert Hoover and Austerity"/>
          <p:cNvSpPr txBox="1"/>
          <p:nvPr>
            <p:ph type="title"/>
          </p:nvPr>
        </p:nvSpPr>
        <p:spPr>
          <a:xfrm>
            <a:off x="307946" y="0"/>
            <a:ext cx="8460923" cy="1166941"/>
          </a:xfrm>
          <a:prstGeom prst="rect">
            <a:avLst/>
          </a:prstGeom>
        </p:spPr>
        <p:txBody>
          <a:bodyPr/>
          <a:lstStyle>
            <a:lvl1pPr defTabSz="357366">
              <a:defRPr b="1" sz="4698">
                <a:solidFill>
                  <a:srgbClr val="000080"/>
                </a:solidFill>
                <a:latin typeface="+mn-lt"/>
                <a:ea typeface="+mn-ea"/>
                <a:cs typeface="+mn-cs"/>
                <a:sym typeface="Helvetica"/>
              </a:defRPr>
            </a:lvl1pPr>
          </a:lstStyle>
          <a:p>
            <a:pPr/>
            <a:r>
              <a:t>Herbert Hoover and Austerity</a:t>
            </a:r>
          </a:p>
        </p:txBody>
      </p:sp>
      <p:sp>
        <p:nvSpPr>
          <p:cNvPr id="239" name="1932: This message is “devoted solely to the necessity for balancing the budget…. Nothing is more necessary…. Nothing will put more heart into the country than prompt and courageous and united action…. The details and requirements… are now well known… plainly require: 1. The prompt enactment of a revenue bill…. 2. A drastic program of economy…”"/>
          <p:cNvSpPr txBox="1"/>
          <p:nvPr>
            <p:ph type="body" sz="half" idx="1"/>
          </p:nvPr>
        </p:nvSpPr>
        <p:spPr>
          <a:xfrm>
            <a:off x="307946" y="1166939"/>
            <a:ext cx="4267417" cy="5320182"/>
          </a:xfrm>
          <a:prstGeom prst="rect">
            <a:avLst/>
          </a:prstGeom>
        </p:spPr>
        <p:txBody>
          <a:bodyPr anchor="t"/>
          <a:lstStyle>
            <a:lvl1pPr>
              <a:spcBef>
                <a:spcPts val="800"/>
              </a:spcBef>
            </a:lvl1pPr>
          </a:lstStyle>
          <a:p>
            <a:pPr/>
            <a:r>
              <a:t>1932: This message is “devoted solely to the necessity for balancing the budget…. Nothing is more necessary…. Nothing will put more heart into the country than prompt and courageous and united action…. The details and requirements… are now well known… plainly require: 1. The prompt enactment of a revenue bill…. 2. A drastic program of economy…”</a:t>
            </a:r>
          </a:p>
        </p:txBody>
      </p:sp>
      <p:pic>
        <p:nvPicPr>
          <p:cNvPr id="240" name="Cursor_and_herbert_hoover_-_Google_Search.png" descr="Cursor_and_herbert_hoover_-_Google_Search.png"/>
          <p:cNvPicPr>
            <a:picLocks noChangeAspect="1"/>
          </p:cNvPicPr>
          <p:nvPr/>
        </p:nvPicPr>
        <p:blipFill>
          <a:blip r:embed="rId2">
            <a:extLst/>
          </a:blip>
          <a:stretch>
            <a:fillRect/>
          </a:stretch>
        </p:blipFill>
        <p:spPr>
          <a:xfrm>
            <a:off x="4575362" y="1168865"/>
            <a:ext cx="4193507" cy="5318256"/>
          </a:xfrm>
          <a:prstGeom prst="rect">
            <a:avLst/>
          </a:prstGeom>
          <a:ln w="12700">
            <a:miter lim="400000"/>
          </a:ln>
        </p:spPr>
      </p:pic>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Franklin Delano Roosevelt and His New Deal"/>
          <p:cNvSpPr txBox="1"/>
          <p:nvPr>
            <p:ph type="title"/>
          </p:nvPr>
        </p:nvSpPr>
        <p:spPr>
          <a:xfrm>
            <a:off x="354041" y="0"/>
            <a:ext cx="8395139" cy="1518047"/>
          </a:xfrm>
          <a:prstGeom prst="rect">
            <a:avLst/>
          </a:prstGeom>
        </p:spPr>
        <p:txBody>
          <a:bodyPr/>
          <a:lstStyle>
            <a:lvl1pPr defTabSz="357366">
              <a:defRPr b="1" sz="4698">
                <a:solidFill>
                  <a:srgbClr val="000080"/>
                </a:solidFill>
                <a:latin typeface="+mn-lt"/>
                <a:ea typeface="+mn-ea"/>
                <a:cs typeface="+mn-cs"/>
                <a:sym typeface="Helvetica"/>
              </a:defRPr>
            </a:lvl1pPr>
          </a:lstStyle>
          <a:p>
            <a:pPr/>
            <a:r>
              <a:t>Franklin Delano Roosevelt and His New Deal</a:t>
            </a:r>
          </a:p>
        </p:txBody>
      </p:sp>
      <p:sp>
        <p:nvSpPr>
          <p:cNvPr id="243" name="What was the alternative going to be?…"/>
          <p:cNvSpPr txBox="1"/>
          <p:nvPr>
            <p:ph type="body" idx="1"/>
          </p:nvPr>
        </p:nvSpPr>
        <p:spPr>
          <a:xfrm>
            <a:off x="354040" y="1518046"/>
            <a:ext cx="5215348" cy="4940506"/>
          </a:xfrm>
          <a:prstGeom prst="rect">
            <a:avLst/>
          </a:prstGeom>
        </p:spPr>
        <p:txBody>
          <a:bodyPr anchor="t"/>
          <a:lstStyle/>
          <a:p>
            <a:pPr marL="214594" indent="-214594" defTabSz="324504">
              <a:spcBef>
                <a:spcPts val="600"/>
              </a:spcBef>
              <a:defRPr sz="1738"/>
            </a:pPr>
            <a:r>
              <a:t>What was the alternative going to be?</a:t>
            </a:r>
          </a:p>
          <a:p>
            <a:pPr marL="214594" indent="-214594" defTabSz="324504">
              <a:spcBef>
                <a:spcPts val="600"/>
              </a:spcBef>
              <a:defRPr sz="1738"/>
            </a:pPr>
            <a:r>
              <a:t>Roosevelt had no idea</a:t>
            </a:r>
          </a:p>
          <a:p>
            <a:pPr marL="214594" indent="-214594" defTabSz="324504">
              <a:spcBef>
                <a:spcPts val="600"/>
              </a:spcBef>
              <a:defRPr sz="1738"/>
            </a:pPr>
            <a:r>
              <a:t>Try everything, and reinforce success:</a:t>
            </a:r>
          </a:p>
          <a:p>
            <a:pPr lvl="1" marL="565749" indent="-214594" defTabSz="324504">
              <a:spcBef>
                <a:spcPts val="600"/>
              </a:spcBef>
              <a:defRPr sz="1738"/>
            </a:pPr>
            <a:r>
              <a:t>Abandon the gold standard</a:t>
            </a:r>
          </a:p>
          <a:p>
            <a:pPr lvl="1" marL="565749" indent="-214594" defTabSz="324504">
              <a:spcBef>
                <a:spcPts val="600"/>
              </a:spcBef>
              <a:defRPr sz="1738"/>
            </a:pPr>
            <a:r>
              <a:t>Stop austerity</a:t>
            </a:r>
          </a:p>
          <a:p>
            <a:pPr lvl="1" marL="565749" indent="-214594" defTabSz="324504">
              <a:spcBef>
                <a:spcPts val="600"/>
              </a:spcBef>
              <a:defRPr sz="1738"/>
            </a:pPr>
            <a:r>
              <a:t>Buy farm products</a:t>
            </a:r>
          </a:p>
          <a:p>
            <a:pPr lvl="1" marL="565749" indent="-214594" defTabSz="324504">
              <a:spcBef>
                <a:spcPts val="600"/>
              </a:spcBef>
              <a:defRPr sz="1738"/>
            </a:pPr>
            <a:r>
              <a:t>NIRA—“corporatism”</a:t>
            </a:r>
          </a:p>
          <a:p>
            <a:pPr lvl="1" marL="565749" indent="-214594" defTabSz="324504">
              <a:spcBef>
                <a:spcPts val="600"/>
              </a:spcBef>
              <a:defRPr sz="1738"/>
            </a:pPr>
            <a:r>
              <a:t>Financial reform: “the money changers have been cast down from their high seats in the temple of our civilization…”</a:t>
            </a:r>
          </a:p>
          <a:p>
            <a:pPr lvl="1" marL="565749" indent="-214594" defTabSz="324504">
              <a:spcBef>
                <a:spcPts val="600"/>
              </a:spcBef>
              <a:defRPr sz="1738"/>
            </a:pPr>
            <a:r>
              <a:t>WPA</a:t>
            </a:r>
          </a:p>
          <a:p>
            <a:pPr lvl="1" marL="565749" indent="-214594" defTabSz="324504">
              <a:spcBef>
                <a:spcPts val="600"/>
              </a:spcBef>
              <a:defRPr sz="1738"/>
            </a:pPr>
            <a:r>
              <a:t>CCC</a:t>
            </a:r>
          </a:p>
          <a:p>
            <a:pPr lvl="1" marL="565749" indent="-214594" defTabSz="324504">
              <a:spcBef>
                <a:spcPts val="600"/>
              </a:spcBef>
              <a:defRPr sz="1738"/>
            </a:pPr>
            <a:r>
              <a:t>Social Security</a:t>
            </a:r>
          </a:p>
          <a:p>
            <a:pPr lvl="1" marL="565749" indent="-214594" defTabSz="324504">
              <a:spcBef>
                <a:spcPts val="600"/>
              </a:spcBef>
              <a:defRPr sz="1738"/>
            </a:pPr>
            <a:r>
              <a:t>NLRB</a:t>
            </a:r>
          </a:p>
          <a:p>
            <a:pPr lvl="1" marL="565749" indent="-214594" defTabSz="324504">
              <a:spcBef>
                <a:spcPts val="600"/>
              </a:spcBef>
              <a:defRPr sz="1738"/>
            </a:pPr>
            <a:r>
              <a:t>PUHCA</a:t>
            </a:r>
          </a:p>
        </p:txBody>
      </p:sp>
      <p:pic>
        <p:nvPicPr>
          <p:cNvPr id="244" name="Cursor_and_Franklin_Delano_Roosevelt_-_Google_Search.png" descr="Cursor_and_Franklin_Delano_Roosevelt_-_Google_Search.png"/>
          <p:cNvPicPr>
            <a:picLocks noChangeAspect="1"/>
          </p:cNvPicPr>
          <p:nvPr/>
        </p:nvPicPr>
        <p:blipFill>
          <a:blip r:embed="rId2">
            <a:extLst/>
          </a:blip>
          <a:stretch>
            <a:fillRect/>
          </a:stretch>
        </p:blipFill>
        <p:spPr>
          <a:xfrm>
            <a:off x="5569386" y="1518046"/>
            <a:ext cx="3179795" cy="4940506"/>
          </a:xfrm>
          <a:prstGeom prst="rect">
            <a:avLst/>
          </a:prstGeom>
          <a:ln w="12700">
            <a:miter lim="400000"/>
          </a:ln>
        </p:spPr>
      </p:pic>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Franklin Delano Roosevelt and His New Deal II"/>
          <p:cNvSpPr txBox="1"/>
          <p:nvPr>
            <p:ph type="title"/>
          </p:nvPr>
        </p:nvSpPr>
        <p:spPr>
          <a:xfrm>
            <a:off x="354041" y="0"/>
            <a:ext cx="8395139" cy="1518047"/>
          </a:xfrm>
          <a:prstGeom prst="rect">
            <a:avLst/>
          </a:prstGeom>
        </p:spPr>
        <p:txBody>
          <a:bodyPr/>
          <a:lstStyle>
            <a:lvl1pPr defTabSz="357366">
              <a:defRPr b="1" sz="4698">
                <a:solidFill>
                  <a:srgbClr val="000080"/>
                </a:solidFill>
                <a:latin typeface="+mn-lt"/>
                <a:ea typeface="+mn-ea"/>
                <a:cs typeface="+mn-cs"/>
                <a:sym typeface="Helvetica"/>
              </a:defRPr>
            </a:lvl1pPr>
          </a:lstStyle>
          <a:p>
            <a:pPr/>
            <a:r>
              <a:t>Franklin Delano Roosevelt and His New Deal II</a:t>
            </a:r>
          </a:p>
        </p:txBody>
      </p:sp>
      <p:sp>
        <p:nvSpPr>
          <p:cNvPr id="247" name="Keynes: “I think there is a great deal to be said for the ownership of all the utilities by publicly owned boards. But if public opinion is not yet ripe for this, what is the object of chasing the utilities around the lot every other week?……"/>
          <p:cNvSpPr txBox="1"/>
          <p:nvPr>
            <p:ph type="body" idx="1"/>
          </p:nvPr>
        </p:nvSpPr>
        <p:spPr>
          <a:xfrm>
            <a:off x="354040" y="1518046"/>
            <a:ext cx="5215348" cy="4940506"/>
          </a:xfrm>
          <a:prstGeom prst="rect">
            <a:avLst/>
          </a:prstGeom>
        </p:spPr>
        <p:txBody>
          <a:bodyPr anchor="t"/>
          <a:lstStyle/>
          <a:p>
            <a:pPr marL="181998" indent="-181998" defTabSz="275212">
              <a:spcBef>
                <a:spcPts val="500"/>
              </a:spcBef>
              <a:defRPr sz="1474"/>
            </a:pPr>
            <a:r>
              <a:t>Keynes: “I think there is a great deal to be said for the ownership of all the utilities by publicly owned boards. But if public opinion is not yet ripe for this, what is the object of chasing the utilities around the lot every other week?… </a:t>
            </a:r>
          </a:p>
          <a:p>
            <a:pPr marL="181998" indent="-181998" defTabSz="275212">
              <a:spcBef>
                <a:spcPts val="500"/>
              </a:spcBef>
              <a:defRPr sz="1474"/>
            </a:pPr>
            <a:r>
              <a:t>“A convincing policy, whatever its details may be, for promoting large-scale investment under the above heads is an urgent necessity. These things take time. Far too much precious time has passed. I must not encumber this letter with technical suggestions for reviving the capital market. This is important. </a:t>
            </a:r>
          </a:p>
          <a:p>
            <a:pPr marL="181998" indent="-181998" defTabSz="275212">
              <a:spcBef>
                <a:spcPts val="500"/>
              </a:spcBef>
              <a:defRPr sz="1474"/>
            </a:pPr>
            <a:r>
              <a:t>“But not so important as the revival of sources of demand. If demand and confidence reappear, the problems of the capital market will not seem so difficult…. </a:t>
            </a:r>
          </a:p>
          <a:p>
            <a:pPr marL="181998" indent="-181998" defTabSz="275212">
              <a:spcBef>
                <a:spcPts val="500"/>
              </a:spcBef>
              <a:defRPr sz="1474"/>
            </a:pPr>
            <a:r>
              <a:t>“Forgive the candour…. They come from an enthusiastic well-wisher…. I am terrified lest progressive causes… suffer injury, because you have taken too lightly the risk… from a failure measured in terms of immediate prosperity. There need be no failure. </a:t>
            </a:r>
          </a:p>
          <a:p>
            <a:pPr marL="181998" indent="-181998" defTabSz="275212">
              <a:spcBef>
                <a:spcPts val="500"/>
              </a:spcBef>
              <a:defRPr sz="1474"/>
            </a:pPr>
            <a:r>
              <a:t>“But the maintenance of prosperity in the modern world is extremely difficult; and it is so easy to lose precious time…”</a:t>
            </a:r>
          </a:p>
        </p:txBody>
      </p:sp>
      <p:pic>
        <p:nvPicPr>
          <p:cNvPr id="248" name="Cursor_and_Franklin_Delano_Roosevelt_-_Google_Search.png" descr="Cursor_and_Franklin_Delano_Roosevelt_-_Google_Search.png"/>
          <p:cNvPicPr>
            <a:picLocks noChangeAspect="1"/>
          </p:cNvPicPr>
          <p:nvPr/>
        </p:nvPicPr>
        <p:blipFill>
          <a:blip r:embed="rId2">
            <a:extLst/>
          </a:blip>
          <a:stretch>
            <a:fillRect/>
          </a:stretch>
        </p:blipFill>
        <p:spPr>
          <a:xfrm>
            <a:off x="5569386" y="1518046"/>
            <a:ext cx="3179795" cy="4940506"/>
          </a:xfrm>
          <a:prstGeom prst="rect">
            <a:avLst/>
          </a:prstGeom>
          <a:ln w="12700">
            <a:miter lim="400000"/>
          </a:ln>
        </p:spPr>
      </p:pic>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And Yet There Was Optimism in the 1930s…"/>
          <p:cNvSpPr txBox="1"/>
          <p:nvPr>
            <p:ph type="title" idx="4294967295"/>
          </p:nvPr>
        </p:nvSpPr>
        <p:spPr>
          <a:xfrm>
            <a:off x="457199" y="-1"/>
            <a:ext cx="8228391" cy="1023141"/>
          </a:xfrm>
          <a:prstGeom prst="rect">
            <a:avLst/>
          </a:prstGeom>
        </p:spPr>
        <p:txBody>
          <a:bodyPr lIns="50800" tIns="50800" rIns="50800" bIns="50800"/>
          <a:lstStyle>
            <a:lvl1pPr defTabSz="221813">
              <a:defRPr sz="3024"/>
            </a:lvl1pPr>
          </a:lstStyle>
          <a:p>
            <a:pPr/>
            <a:r>
              <a:t>And Yet There Was Optimism in the 1930s…</a:t>
            </a:r>
          </a:p>
        </p:txBody>
      </p:sp>
      <p:sp>
        <p:nvSpPr>
          <p:cNvPr id="251" name="The “economic problem” not the permanent problem of the human race…"/>
          <p:cNvSpPr txBox="1"/>
          <p:nvPr>
            <p:ph type="body" idx="4294967295"/>
          </p:nvPr>
        </p:nvSpPr>
        <p:spPr>
          <a:xfrm>
            <a:off x="457199" y="1023139"/>
            <a:ext cx="8228391" cy="5244064"/>
          </a:xfrm>
          <a:prstGeom prst="rect">
            <a:avLst/>
          </a:prstGeom>
        </p:spPr>
        <p:txBody>
          <a:bodyPr lIns="50800" tIns="50800" rIns="50800" bIns="50800" anchor="t"/>
          <a:lstStyle/>
          <a:p>
            <a:pPr marL="242664" indent="-242664" defTabSz="612648">
              <a:spcBef>
                <a:spcPts val="500"/>
              </a:spcBef>
              <a:defRPr b="1" sz="2010">
                <a:uFill>
                  <a:solidFill>
                    <a:srgbClr val="000000"/>
                  </a:solidFill>
                </a:uFill>
                <a:latin typeface="+mn-lt"/>
                <a:ea typeface="+mn-ea"/>
                <a:cs typeface="+mn-cs"/>
                <a:sym typeface="Helvetica"/>
              </a:defRPr>
            </a:pPr>
            <a:r>
              <a:t>The “economic problem” not the permanent problem of the human race</a:t>
            </a:r>
          </a:p>
          <a:p>
            <a:pPr marL="242664" indent="-242664" defTabSz="612648">
              <a:spcBef>
                <a:spcPts val="500"/>
              </a:spcBef>
              <a:defRPr sz="1608">
                <a:uFill>
                  <a:solidFill>
                    <a:srgbClr val="000000"/>
                  </a:solidFill>
                </a:uFill>
                <a:latin typeface="Times New Roman"/>
                <a:ea typeface="Times New Roman"/>
                <a:cs typeface="Times New Roman"/>
                <a:sym typeface="Times New Roman"/>
              </a:defRPr>
            </a:pPr>
            <a:r>
              <a:t>John Maynard Keynes thought that the economic problem would not be the "major problem of the human race" </a:t>
            </a:r>
          </a:p>
          <a:p>
            <a:pPr marL="242664" indent="-242664" defTabSz="612648">
              <a:spcBef>
                <a:spcPts val="500"/>
              </a:spcBef>
              <a:defRPr sz="1608">
                <a:uFill>
                  <a:solidFill>
                    <a:srgbClr val="000000"/>
                  </a:solidFill>
                </a:uFill>
                <a:latin typeface="Times New Roman"/>
                <a:ea typeface="Times New Roman"/>
                <a:cs typeface="Times New Roman"/>
                <a:sym typeface="Times New Roman"/>
              </a:defRPr>
            </a:pPr>
            <a:r>
              <a:t>By the end of the twentieth century the human race would be so rich that people would be practically satiated with commodities. </a:t>
            </a:r>
          </a:p>
          <a:p>
            <a:pPr marL="242664" indent="-242664" defTabSz="612648">
              <a:spcBef>
                <a:spcPts val="500"/>
              </a:spcBef>
              <a:defRPr sz="1608">
                <a:uFill>
                  <a:solidFill>
                    <a:srgbClr val="000000"/>
                  </a:solidFill>
                </a:uFill>
                <a:latin typeface="Times New Roman"/>
                <a:ea typeface="Times New Roman"/>
                <a:cs typeface="Times New Roman"/>
                <a:sym typeface="Times New Roman"/>
              </a:defRPr>
            </a:pPr>
            <a:r>
              <a:t>Thus the "economic problem" of how to economize and be efficient, and allocate scarce means among alternative uses, was not the permanent problem of the human race. </a:t>
            </a:r>
          </a:p>
          <a:p>
            <a:pPr marL="242664" indent="-242664" defTabSz="612648">
              <a:spcBef>
                <a:spcPts val="500"/>
              </a:spcBef>
              <a:defRPr sz="1608">
                <a:uFill>
                  <a:solidFill>
                    <a:srgbClr val="000000"/>
                  </a:solidFill>
                </a:uFill>
                <a:latin typeface="Times New Roman"/>
                <a:ea typeface="Times New Roman"/>
                <a:cs typeface="Times New Roman"/>
                <a:sym typeface="Times New Roman"/>
              </a:defRPr>
            </a:pPr>
            <a:r>
              <a:t>Instead, "for the first time since his creation man will be faced with his real, his permanent problem-how to use his freedom from pressing economic cares, how to occupy the leisure, which science and compound interest will have won for him, to live wisely and agreeably and well.... It will be those peoples, who can keep alive, and cultivate into a fuller perfection, the art of life itself and do not sell themselves for the means of life, who will be able to enjoy the abundance when it comes..." </a:t>
            </a:r>
          </a:p>
          <a:p>
            <a:pPr marL="242664" indent="-242664" defTabSz="612648">
              <a:spcBef>
                <a:spcPts val="500"/>
              </a:spcBef>
              <a:defRPr sz="1608">
                <a:uFill>
                  <a:solidFill>
                    <a:srgbClr val="000000"/>
                  </a:solidFill>
                </a:uFill>
                <a:latin typeface="Times New Roman"/>
                <a:ea typeface="Times New Roman"/>
                <a:cs typeface="Times New Roman"/>
                <a:sym typeface="Times New Roman"/>
              </a:defRPr>
            </a:pPr>
            <a:r>
              <a:t>Yet Keynes was not sure that having to confront this problem would be a net plus for humanity: "Will this be a benefit? If one believes at all in the real values of life, the prospect at least opens up the possibility of benefit. Yet I think with dread of the readjustment of the habits and instincts of the ordinary man, bred into him for countless generations, which he may be asked to discard within a few decades..."</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Takeaways</a:t>
            </a:r>
          </a:p>
        </p:txBody>
      </p:sp>
      <p:sp>
        <p:nvSpPr>
          <p:cNvPr id="254"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Understanding the Great Depression</a:t>
            </a:r>
          </a:p>
          <a:p>
            <a:pPr marL="0" indent="0" defTabSz="429768">
              <a:spcBef>
                <a:spcPts val="0"/>
              </a:spcBef>
              <a:buSzTx/>
              <a:buFont typeface="Arial"/>
              <a:buNone/>
              <a:defRPr b="1" sz="2200">
                <a:uFill>
                  <a:solidFill>
                    <a:srgbClr val="000000"/>
                  </a:solidFill>
                </a:uFill>
                <a:latin typeface="+mn-lt"/>
                <a:ea typeface="+mn-ea"/>
                <a:cs typeface="+mn-cs"/>
                <a:sym typeface="Helvetica"/>
              </a:defRPr>
            </a:pP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Preview: Next Time</a:t>
            </a:r>
          </a:p>
        </p:txBody>
      </p:sp>
      <p:sp>
        <p:nvSpPr>
          <p:cNvPr id="257"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After the midterm, we will go into “really existing socialism”…</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Lenin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Trotsky</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Stalin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Khrushchev</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Brezhnev</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Andropov</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Chernenko</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Gorbachev</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Preview: Next Time"/>
          <p:cNvSpPr txBox="1"/>
          <p:nvPr>
            <p:ph type="title" idx="4294967295"/>
          </p:nvPr>
        </p:nvSpPr>
        <p:spPr>
          <a:xfrm>
            <a:off x="277663" y="-2"/>
            <a:ext cx="8572501" cy="1267126"/>
          </a:xfrm>
          <a:prstGeom prst="rect">
            <a:avLst/>
          </a:prstGeom>
        </p:spPr>
        <p:txBody>
          <a:bodyPr lIns="45718" tIns="45718" rIns="45718" bIns="45718"/>
          <a:lstStyle>
            <a:lvl1pPr defTabSz="288036">
              <a:defRPr sz="3780">
                <a:uFill>
                  <a:solidFill>
                    <a:srgbClr val="000000"/>
                  </a:solidFill>
                </a:uFill>
              </a:defRPr>
            </a:lvl1pPr>
          </a:lstStyle>
          <a:p>
            <a:pPr/>
            <a:r>
              <a:t>What Were the Takeaways from Last Lecture?</a:t>
            </a:r>
          </a:p>
        </p:txBody>
      </p:sp>
      <p:sp>
        <p:nvSpPr>
          <p:cNvPr id="94"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Causes, Nature, &amp; Consequences of the Great Depression</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Governments at the start of the Great Depression did not think that they ought to or needed to take an active role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Governments had to learn that they did—and those countries where governments learned quickest were the happiest</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Cutting the gold standard tie quickest was best: the argument that staying on the gold standard would boost confidence and hence business willingness to invest in new plant and equipment turned out to be simply wrong, in the 1930s at least</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Money hoarding—excess demand for cash, when private banks are not trusted to create cash and the government does not satisfy the demand—produces depression.</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What Was Unconvincing Today?"/>
          <p:cNvSpPr txBox="1"/>
          <p:nvPr>
            <p:ph type="title" idx="4294967295"/>
          </p:nvPr>
        </p:nvSpPr>
        <p:spPr>
          <a:xfrm>
            <a:off x="277663" y="-2"/>
            <a:ext cx="8572501" cy="1267126"/>
          </a:xfrm>
          <a:prstGeom prst="rect">
            <a:avLst/>
          </a:prstGeom>
        </p:spPr>
        <p:txBody>
          <a:bodyPr lIns="45718" tIns="45718" rIns="45718" bIns="45718"/>
          <a:lstStyle>
            <a:lvl1pPr defTabSz="329184">
              <a:defRPr sz="4300">
                <a:uFill>
                  <a:solidFill>
                    <a:srgbClr val="000000"/>
                  </a:solidFill>
                </a:uFill>
              </a:defRPr>
            </a:lvl1pPr>
          </a:lstStyle>
          <a:p>
            <a:pPr/>
            <a:r>
              <a:t>What Was Unconvincing Today?</a:t>
            </a:r>
          </a:p>
        </p:txBody>
      </p:sp>
      <p:sp>
        <p:nvSpPr>
          <p:cNvPr id="260" name="Mistakes and unclarities: typos, wordos, and mindos……"/>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Catch Our Breath…"/>
          <p:cNvSpPr txBox="1"/>
          <p:nvPr>
            <p:ph type="title"/>
          </p:nvPr>
        </p:nvSpPr>
        <p:spPr>
          <a:xfrm>
            <a:off x="276457" y="-2"/>
            <a:ext cx="8572501" cy="1270003"/>
          </a:xfrm>
          <a:prstGeom prst="rect">
            <a:avLst/>
          </a:prstGeom>
        </p:spPr>
        <p:txBody>
          <a:bodyPr/>
          <a:lstStyle/>
          <a:p>
            <a:pPr/>
            <a:r>
              <a:t>Catch Our Breath…</a:t>
            </a:r>
          </a:p>
        </p:txBody>
      </p:sp>
      <p:sp>
        <p:nvSpPr>
          <p:cNvPr id="263"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64"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Catch Our Breath…"/>
          <p:cNvSpPr txBox="1"/>
          <p:nvPr>
            <p:ph type="title"/>
          </p:nvPr>
        </p:nvSpPr>
        <p:spPr>
          <a:xfrm>
            <a:off x="276457" y="-2"/>
            <a:ext cx="8572501" cy="1270003"/>
          </a:xfrm>
          <a:prstGeom prst="rect">
            <a:avLst/>
          </a:prstGeom>
        </p:spPr>
        <p:txBody>
          <a:bodyPr/>
          <a:lstStyle/>
          <a:p>
            <a:pPr/>
            <a:r>
              <a:t>Notes</a:t>
            </a:r>
          </a:p>
        </p:txBody>
      </p:sp>
      <p:sp>
        <p:nvSpPr>
          <p:cNvPr id="267" name="Ask a couple of questions?…"/>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268"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Office Hours"/>
          <p:cNvSpPr txBox="1"/>
          <p:nvPr>
            <p:ph type="title" idx="4294967295"/>
          </p:nvPr>
        </p:nvSpPr>
        <p:spPr>
          <a:xfrm>
            <a:off x="277663" y="-2"/>
            <a:ext cx="8572501" cy="1267126"/>
          </a:xfrm>
          <a:prstGeom prst="rect">
            <a:avLst/>
          </a:prstGeom>
        </p:spPr>
        <p:txBody>
          <a:bodyPr lIns="45718" tIns="45718" rIns="45718" bIns="45718"/>
          <a:lstStyle>
            <a:lvl1pPr defTabSz="288036">
              <a:defRPr sz="3780">
                <a:uFill>
                  <a:solidFill>
                    <a:srgbClr val="000000"/>
                  </a:solidFill>
                </a:uFill>
              </a:defRPr>
            </a:lvl1pPr>
          </a:lstStyle>
          <a:p>
            <a:pPr/>
            <a:r>
              <a:t>Econ 115: Administration: Office Hours &amp;c.</a:t>
            </a:r>
          </a:p>
        </p:txBody>
      </p:sp>
      <p:sp>
        <p:nvSpPr>
          <p:cNvPr id="97"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68090">
              <a:spcBef>
                <a:spcPts val="800"/>
              </a:spcBef>
              <a:buSzTx/>
              <a:buFont typeface="Arial"/>
              <a:buNone/>
              <a:defRPr b="1" sz="1940">
                <a:uFill>
                  <a:solidFill>
                    <a:srgbClr val="000000"/>
                  </a:solidFill>
                </a:uFill>
                <a:latin typeface="+mn-lt"/>
                <a:ea typeface="+mn-ea"/>
                <a:cs typeface="+mn-cs"/>
                <a:sym typeface="Helvetica"/>
              </a:defRPr>
            </a:pPr>
            <a:r>
              <a:t>DeLong: Office Hours</a:t>
            </a:r>
          </a:p>
          <a:p>
            <a:pPr marL="0" indent="0" defTabSz="368090">
              <a:spcBef>
                <a:spcPts val="800"/>
              </a:spcBef>
              <a:buSzTx/>
              <a:buFont typeface="Arial"/>
              <a:buNone/>
              <a:defRPr sz="1455">
                <a:uFill>
                  <a:solidFill>
                    <a:srgbClr val="000000"/>
                  </a:solidFill>
                </a:uFill>
                <a:latin typeface="+mn-lt"/>
                <a:ea typeface="+mn-ea"/>
                <a:cs typeface="+mn-cs"/>
                <a:sym typeface="Helvetica"/>
              </a:defRPr>
            </a:pPr>
            <a:r>
              <a:t>M 11:10-12:40, Blum Hall 200B</a:t>
            </a:r>
          </a:p>
          <a:p>
            <a:pPr marL="0" indent="0" defTabSz="368090">
              <a:spcBef>
                <a:spcPts val="800"/>
              </a:spcBef>
              <a:buSzTx/>
              <a:buFont typeface="Arial"/>
              <a:buNone/>
              <a:defRPr sz="1455">
                <a:uFill>
                  <a:solidFill>
                    <a:srgbClr val="000000"/>
                  </a:solidFill>
                </a:uFill>
                <a:latin typeface="+mn-lt"/>
                <a:ea typeface="+mn-ea"/>
                <a:cs typeface="+mn-cs"/>
                <a:sym typeface="Helvetica"/>
              </a:defRPr>
            </a:pPr>
            <a:r>
              <a:t>T 11:15-12:00, Blum Hall 200B</a:t>
            </a:r>
          </a:p>
          <a:p>
            <a:pPr marL="0" indent="0" defTabSz="368090">
              <a:spcBef>
                <a:spcPts val="800"/>
              </a:spcBef>
              <a:buSzTx/>
              <a:buFont typeface="Arial"/>
              <a:buNone/>
              <a:defRPr sz="1455">
                <a:uFill>
                  <a:solidFill>
                    <a:srgbClr val="000000"/>
                  </a:solidFill>
                </a:uFill>
                <a:latin typeface="+mn-lt"/>
                <a:ea typeface="+mn-ea"/>
                <a:cs typeface="+mn-cs"/>
                <a:sym typeface="Helvetica"/>
              </a:defRPr>
            </a:pPr>
            <a:r>
              <a:t>By appointment in Blum Hall 200B, Evans 691A, or elsewhere: email &lt;</a:t>
            </a:r>
            <a:r>
              <a:rPr u="sng">
                <a:solidFill>
                  <a:srgbClr val="0000FF"/>
                </a:solidFill>
                <a:uFill>
                  <a:solidFill>
                    <a:srgbClr val="0000FF"/>
                  </a:solidFill>
                </a:uFill>
                <a:hlinkClick r:id="rId2" invalidUrl="" action="" tgtFrame="" tooltip="" history="1" highlightClick="0" endSnd="0"/>
              </a:rPr>
              <a:t>delong@econ.berkeley.edu</a:t>
            </a:r>
            <a:r>
              <a:t>&gt; Sign up at: &lt;</a:t>
            </a:r>
            <a:r>
              <a:rPr u="sng">
                <a:solidFill>
                  <a:srgbClr val="0000FF"/>
                </a:solidFill>
                <a:uFill>
                  <a:solidFill>
                    <a:srgbClr val="0000FF"/>
                  </a:solidFill>
                </a:uFill>
                <a:hlinkClick r:id="rId3" invalidUrl="" action="" tgtFrame="" tooltip="" history="1" highlightClick="0" endSnd="0"/>
              </a:rPr>
              <a:t>https://www.icloud.com/numbers/0leoOOlezWp6BYKSiPJhdXy7Q</a:t>
            </a:r>
            <a:r>
              <a:t>&gt;</a:t>
            </a:r>
          </a:p>
          <a:p>
            <a:pPr marL="0" indent="0" defTabSz="368090">
              <a:spcBef>
                <a:spcPts val="800"/>
              </a:spcBef>
              <a:buSzTx/>
              <a:buFont typeface="Arial"/>
              <a:buNone/>
              <a:defRPr b="1" sz="1940">
                <a:uFill>
                  <a:solidFill>
                    <a:srgbClr val="000000"/>
                  </a:solidFill>
                </a:uFill>
                <a:latin typeface="+mn-lt"/>
                <a:ea typeface="+mn-ea"/>
                <a:cs typeface="+mn-cs"/>
                <a:sym typeface="Helvetica"/>
              </a:defRPr>
            </a:pPr>
          </a:p>
          <a:p>
            <a:pPr marL="0" indent="0" defTabSz="368090">
              <a:spcBef>
                <a:spcPts val="800"/>
              </a:spcBef>
              <a:buSzTx/>
              <a:buFont typeface="Arial"/>
              <a:buNone/>
              <a:defRPr b="1" sz="1940">
                <a:uFill>
                  <a:solidFill>
                    <a:srgbClr val="000000"/>
                  </a:solidFill>
                </a:uFill>
                <a:latin typeface="+mn-lt"/>
                <a:ea typeface="+mn-ea"/>
                <a:cs typeface="+mn-cs"/>
                <a:sym typeface="Helvetica"/>
              </a:defRPr>
            </a:pPr>
            <a:r>
              <a:t>Assignment 6: </a:t>
            </a:r>
            <a:r>
              <a:rPr b="0" sz="1552">
                <a:latin typeface="Times New Roman"/>
                <a:ea typeface="Times New Roman"/>
                <a:cs typeface="Times New Roman"/>
                <a:sym typeface="Times New Roman"/>
              </a:rPr>
              <a:t>will be out on Friday Feb 28; due Mar 8...</a:t>
            </a:r>
            <a:endParaRPr b="0" sz="1552">
              <a:latin typeface="Times New Roman"/>
              <a:ea typeface="Times New Roman"/>
              <a:cs typeface="Times New Roman"/>
              <a:sym typeface="Times New Roman"/>
            </a:endParaRPr>
          </a:p>
          <a:p>
            <a:pPr marL="0" indent="0" defTabSz="368090">
              <a:spcBef>
                <a:spcPts val="800"/>
              </a:spcBef>
              <a:buSzTx/>
              <a:buFont typeface="Arial"/>
              <a:buNone/>
              <a:defRPr sz="1455">
                <a:uFill>
                  <a:solidFill>
                    <a:srgbClr val="000000"/>
                  </a:solidFill>
                </a:uFill>
                <a:latin typeface="+mn-lt"/>
                <a:ea typeface="+mn-ea"/>
                <a:cs typeface="+mn-cs"/>
                <a:sym typeface="Helvetica"/>
              </a:defRPr>
            </a:pPr>
          </a:p>
          <a:p>
            <a:pPr marL="0" indent="0" defTabSz="368090">
              <a:spcBef>
                <a:spcPts val="800"/>
              </a:spcBef>
              <a:buSzTx/>
              <a:buFont typeface="Arial"/>
              <a:buNone/>
              <a:defRPr sz="1455">
                <a:uFill>
                  <a:solidFill>
                    <a:srgbClr val="000000"/>
                  </a:solidFill>
                </a:uFill>
                <a:latin typeface="+mn-lt"/>
                <a:ea typeface="+mn-ea"/>
                <a:cs typeface="+mn-cs"/>
                <a:sym typeface="Helvetica"/>
              </a:defRPr>
            </a:pPr>
          </a:p>
          <a:p>
            <a:pPr marL="0" indent="0" defTabSz="368090">
              <a:spcBef>
                <a:spcPts val="800"/>
              </a:spcBef>
              <a:buSzTx/>
              <a:buFont typeface="Arial"/>
              <a:buNone/>
              <a:defRPr sz="1455">
                <a:uFill>
                  <a:solidFill>
                    <a:srgbClr val="000000"/>
                  </a:solidFill>
                </a:uFill>
                <a:latin typeface="+mn-lt"/>
                <a:ea typeface="+mn-ea"/>
                <a:cs typeface="+mn-cs"/>
                <a:sym typeface="Helvetica"/>
              </a:defRPr>
            </a:pPr>
          </a:p>
          <a:p>
            <a:pPr marL="194510" indent="-194510" defTabSz="368090">
              <a:spcBef>
                <a:spcPts val="800"/>
              </a:spcBef>
              <a:buSzPct val="100000"/>
              <a:defRPr b="1" sz="1940">
                <a:uFill>
                  <a:solidFill>
                    <a:srgbClr val="000000"/>
                  </a:solidFill>
                </a:uFill>
                <a:latin typeface="+mn-lt"/>
                <a:ea typeface="+mn-ea"/>
                <a:cs typeface="+mn-cs"/>
                <a:sym typeface="Helvetica"/>
              </a:defRPr>
            </a:pPr>
          </a:p>
          <a:p>
            <a:pPr marL="0" indent="0" defTabSz="376961">
              <a:spcBef>
                <a:spcPts val="900"/>
              </a:spcBef>
              <a:buSzTx/>
              <a:buFont typeface="Arial"/>
              <a:buNone/>
              <a:defRPr b="1" sz="1940">
                <a:uFill>
                  <a:solidFill>
                    <a:srgbClr val="000000"/>
                  </a:solidFill>
                </a:uFill>
                <a:latin typeface="+mn-lt"/>
                <a:ea typeface="+mn-ea"/>
                <a:cs typeface="+mn-cs"/>
                <a:sym typeface="Helvetica"/>
              </a:defRPr>
            </a:pPr>
          </a:p>
          <a:p>
            <a:pPr marL="0" indent="0" defTabSz="376961">
              <a:spcBef>
                <a:spcPts val="900"/>
              </a:spcBef>
              <a:buSzTx/>
              <a:buFont typeface="Arial"/>
              <a:buNone/>
              <a:defRPr b="1" sz="1940">
                <a:uFill>
                  <a:solidFill>
                    <a:srgbClr val="000000"/>
                  </a:solidFill>
                </a:uFill>
                <a:latin typeface="+mn-lt"/>
                <a:ea typeface="+mn-ea"/>
                <a:cs typeface="+mn-cs"/>
                <a:sym typeface="Helvetica"/>
              </a:defRPr>
            </a:pPr>
          </a:p>
          <a:p>
            <a:pPr marL="0" indent="0" defTabSz="376961">
              <a:spcBef>
                <a:spcPts val="900"/>
              </a:spcBef>
              <a:buSzTx/>
              <a:buFont typeface="Arial"/>
              <a:buNone/>
              <a:defRPr b="1" sz="1940">
                <a:uFill>
                  <a:solidFill>
                    <a:srgbClr val="000000"/>
                  </a:solidFill>
                </a:uFill>
                <a:latin typeface="+mn-lt"/>
                <a:ea typeface="+mn-ea"/>
                <a:cs typeface="+mn-cs"/>
                <a:sym typeface="Helvetica"/>
              </a:defRPr>
            </a:pPr>
            <a:r>
              <a:t>Memo: bCourses website &lt;</a:t>
            </a:r>
            <a:r>
              <a:rPr u="sng">
                <a:solidFill>
                  <a:srgbClr val="0000FF"/>
                </a:solidFill>
                <a:uFill>
                  <a:solidFill>
                    <a:srgbClr val="0000FF"/>
                  </a:solidFill>
                </a:uFill>
                <a:hlinkClick r:id="rId4" invalidUrl="" action="" tgtFrame="" tooltip="" history="1" highlightClick="0" endSnd="0"/>
              </a:rPr>
              <a:t>https://bcourses.berkeley.edu/courses/1487684</a:t>
            </a:r>
            <a:r>
              <a:t>&gt;</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Review: Why the “Perfect Storm” of 1929-1933?"/>
          <p:cNvSpPr txBox="1"/>
          <p:nvPr>
            <p:ph type="title" idx="4294967295"/>
          </p:nvPr>
        </p:nvSpPr>
        <p:spPr>
          <a:xfrm>
            <a:off x="457199" y="-1"/>
            <a:ext cx="8228391" cy="1023141"/>
          </a:xfrm>
          <a:prstGeom prst="rect">
            <a:avLst/>
          </a:prstGeom>
        </p:spPr>
        <p:txBody>
          <a:bodyPr lIns="50800" tIns="50800" rIns="50800" bIns="50800"/>
          <a:lstStyle>
            <a:lvl1pPr defTabSz="221813">
              <a:defRPr sz="3024"/>
            </a:lvl1pPr>
          </a:lstStyle>
          <a:p>
            <a:pPr/>
            <a:r>
              <a:t>Review: Why the “Perfect Storm” of 1929-1933?</a:t>
            </a:r>
          </a:p>
        </p:txBody>
      </p:sp>
      <p:sp>
        <p:nvSpPr>
          <p:cNvPr id="100" name="Previous Cycles:…"/>
          <p:cNvSpPr txBox="1"/>
          <p:nvPr>
            <p:ph type="body" sz="half" idx="4294967295"/>
          </p:nvPr>
        </p:nvSpPr>
        <p:spPr>
          <a:xfrm>
            <a:off x="457199" y="1023139"/>
            <a:ext cx="4117828" cy="5244064"/>
          </a:xfrm>
          <a:prstGeom prst="rect">
            <a:avLst/>
          </a:prstGeom>
        </p:spPr>
        <p:txBody>
          <a:bodyPr lIns="50800" tIns="50800" rIns="50800" bIns="50800" anchor="t"/>
          <a:lstStyle/>
          <a:p>
            <a:pPr marL="307857" indent="-307857" defTabSz="777240">
              <a:spcBef>
                <a:spcPts val="700"/>
              </a:spcBef>
              <a:defRPr sz="2040">
                <a:uFill>
                  <a:solidFill>
                    <a:srgbClr val="000000"/>
                  </a:solidFill>
                </a:uFill>
                <a:latin typeface="Calibri"/>
                <a:ea typeface="Calibri"/>
                <a:cs typeface="Calibri"/>
                <a:sym typeface="Calibri"/>
              </a:defRPr>
            </a:pPr>
            <a:r>
              <a:t>Previous Cycles:</a:t>
            </a:r>
          </a:p>
          <a:p>
            <a:pPr lvl="1" marL="685682" indent="-307857" defTabSz="777240">
              <a:spcBef>
                <a:spcPts val="700"/>
              </a:spcBef>
              <a:defRPr sz="2040">
                <a:uFill>
                  <a:solidFill>
                    <a:srgbClr val="000000"/>
                  </a:solidFill>
                </a:uFill>
                <a:latin typeface="Calibri"/>
                <a:ea typeface="Calibri"/>
                <a:cs typeface="Calibri"/>
                <a:sym typeface="Calibri"/>
              </a:defRPr>
            </a:pPr>
            <a:r>
              <a:t>1873—railroad</a:t>
            </a:r>
          </a:p>
          <a:p>
            <a:pPr lvl="1" marL="685682" indent="-307857" defTabSz="777240">
              <a:spcBef>
                <a:spcPts val="700"/>
              </a:spcBef>
              <a:defRPr sz="2040">
                <a:uFill>
                  <a:solidFill>
                    <a:srgbClr val="000000"/>
                  </a:solidFill>
                </a:uFill>
                <a:latin typeface="Calibri"/>
                <a:ea typeface="Calibri"/>
                <a:cs typeface="Calibri"/>
                <a:sym typeface="Calibri"/>
              </a:defRPr>
            </a:pPr>
            <a:r>
              <a:t>1884—railroad redux</a:t>
            </a:r>
          </a:p>
          <a:p>
            <a:pPr lvl="1" marL="685682" indent="-307857" defTabSz="777240">
              <a:spcBef>
                <a:spcPts val="700"/>
              </a:spcBef>
              <a:defRPr sz="2040">
                <a:uFill>
                  <a:solidFill>
                    <a:srgbClr val="000000"/>
                  </a:solidFill>
                </a:uFill>
                <a:latin typeface="Calibri"/>
                <a:ea typeface="Calibri"/>
                <a:cs typeface="Calibri"/>
                <a:sym typeface="Calibri"/>
              </a:defRPr>
            </a:pPr>
            <a:r>
              <a:t>1893—free silver</a:t>
            </a:r>
          </a:p>
          <a:p>
            <a:pPr lvl="1" marL="685682" indent="-307857" defTabSz="777240">
              <a:spcBef>
                <a:spcPts val="700"/>
              </a:spcBef>
              <a:defRPr sz="2040">
                <a:uFill>
                  <a:solidFill>
                    <a:srgbClr val="000000"/>
                  </a:solidFill>
                </a:uFill>
                <a:latin typeface="Calibri"/>
                <a:ea typeface="Calibri"/>
                <a:cs typeface="Calibri"/>
                <a:sym typeface="Calibri"/>
              </a:defRPr>
            </a:pPr>
            <a:r>
              <a:t>1904—Northern Securities</a:t>
            </a:r>
          </a:p>
          <a:p>
            <a:pPr lvl="1" marL="685682" indent="-307857" defTabSz="777240">
              <a:spcBef>
                <a:spcPts val="700"/>
              </a:spcBef>
              <a:defRPr sz="2040">
                <a:uFill>
                  <a:solidFill>
                    <a:srgbClr val="000000"/>
                  </a:solidFill>
                </a:uFill>
                <a:latin typeface="Calibri"/>
                <a:ea typeface="Calibri"/>
                <a:cs typeface="Calibri"/>
                <a:sym typeface="Calibri"/>
              </a:defRPr>
            </a:pPr>
            <a:r>
              <a:t>1907—gold drain to Britain</a:t>
            </a:r>
          </a:p>
          <a:p>
            <a:pPr lvl="1" marL="685682" indent="-307857" defTabSz="777240">
              <a:spcBef>
                <a:spcPts val="700"/>
              </a:spcBef>
              <a:defRPr sz="2040">
                <a:uFill>
                  <a:solidFill>
                    <a:srgbClr val="000000"/>
                  </a:solidFill>
                </a:uFill>
                <a:latin typeface="Calibri"/>
                <a:ea typeface="Calibri"/>
                <a:cs typeface="Calibri"/>
                <a:sym typeface="Calibri"/>
              </a:defRPr>
            </a:pPr>
            <a:r>
              <a:t>1914—disruption of the start of WWI</a:t>
            </a:r>
          </a:p>
          <a:p>
            <a:pPr lvl="1" marL="685682" indent="-307857" defTabSz="777240">
              <a:spcBef>
                <a:spcPts val="700"/>
              </a:spcBef>
              <a:defRPr sz="2040">
                <a:uFill>
                  <a:solidFill>
                    <a:srgbClr val="000000"/>
                  </a:solidFill>
                </a:uFill>
                <a:latin typeface="Calibri"/>
                <a:ea typeface="Calibri"/>
                <a:cs typeface="Calibri"/>
                <a:sym typeface="Calibri"/>
              </a:defRPr>
            </a:pPr>
            <a:r>
              <a:t>1920—deflation; return to “normalcy”</a:t>
            </a:r>
          </a:p>
          <a:p>
            <a:pPr marL="307857" indent="-307857" defTabSz="777240">
              <a:spcBef>
                <a:spcPts val="700"/>
              </a:spcBef>
              <a:defRPr sz="2040">
                <a:uFill>
                  <a:solidFill>
                    <a:srgbClr val="000000"/>
                  </a:solidFill>
                </a:uFill>
                <a:latin typeface="Calibri"/>
                <a:ea typeface="Calibri"/>
                <a:cs typeface="Calibri"/>
                <a:sym typeface="Calibri"/>
              </a:defRPr>
            </a:pPr>
            <a:r>
              <a:t>What brought previous downturns to a halt?</a:t>
            </a:r>
          </a:p>
          <a:p>
            <a:pPr marL="307857" indent="-307857" defTabSz="777240">
              <a:spcBef>
                <a:spcPts val="700"/>
              </a:spcBef>
              <a:defRPr sz="2040">
                <a:uFill>
                  <a:solidFill>
                    <a:srgbClr val="000000"/>
                  </a:solidFill>
                </a:uFill>
                <a:latin typeface="Calibri"/>
                <a:ea typeface="Calibri"/>
                <a:cs typeface="Calibri"/>
                <a:sym typeface="Calibri"/>
              </a:defRPr>
            </a:pPr>
            <a:r>
              <a:t>What made the Great Depression so great?</a:t>
            </a:r>
          </a:p>
        </p:txBody>
      </p:sp>
      <p:pic>
        <p:nvPicPr>
          <p:cNvPr id="101" name="Image" descr="Image"/>
          <p:cNvPicPr>
            <a:picLocks noChangeAspect="0"/>
          </p:cNvPicPr>
          <p:nvPr/>
        </p:nvPicPr>
        <p:blipFill>
          <a:blip r:embed="rId2">
            <a:extLst/>
          </a:blip>
          <a:stretch>
            <a:fillRect/>
          </a:stretch>
        </p:blipFill>
        <p:spPr>
          <a:xfrm>
            <a:off x="4575026" y="1023139"/>
            <a:ext cx="4110564" cy="5244064"/>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To Your iClickers…"/>
          <p:cNvSpPr txBox="1"/>
          <p:nvPr>
            <p:ph type="title" idx="4294967295"/>
          </p:nvPr>
        </p:nvSpPr>
        <p:spPr>
          <a:xfrm>
            <a:off x="457199" y="-1"/>
            <a:ext cx="8228391" cy="1023141"/>
          </a:xfrm>
          <a:prstGeom prst="rect">
            <a:avLst/>
          </a:prstGeom>
        </p:spPr>
        <p:txBody>
          <a:bodyPr lIns="50800" tIns="50800" rIns="50800" bIns="50800"/>
          <a:lstStyle>
            <a:lvl1pPr defTabSz="410765">
              <a:defRPr>
                <a:solidFill>
                  <a:srgbClr val="000080"/>
                </a:solidFill>
              </a:defRPr>
            </a:lvl1pPr>
          </a:lstStyle>
          <a:p>
            <a:pPr/>
            <a:r>
              <a:t>To Your iClickers…</a:t>
            </a:r>
          </a:p>
        </p:txBody>
      </p:sp>
      <p:sp>
        <p:nvSpPr>
          <p:cNvPr id="104" name="How is it possible for market economies to produce a big depression?…"/>
          <p:cNvSpPr txBox="1"/>
          <p:nvPr>
            <p:ph type="body" idx="4294967295"/>
          </p:nvPr>
        </p:nvSpPr>
        <p:spPr>
          <a:xfrm>
            <a:off x="457199" y="1023139"/>
            <a:ext cx="8228391" cy="5244064"/>
          </a:xfrm>
          <a:prstGeom prst="rect">
            <a:avLst/>
          </a:prstGeom>
        </p:spPr>
        <p:txBody>
          <a:bodyPr lIns="50800" tIns="50800" rIns="50800" bIns="50800" anchor="t"/>
          <a:lstStyle/>
          <a:p>
            <a:pPr marL="0" indent="0" defTabSz="832104">
              <a:spcBef>
                <a:spcPts val="700"/>
              </a:spcBef>
              <a:buSzTx/>
              <a:buNone/>
              <a:defRPr b="1" sz="2184">
                <a:uFill>
                  <a:solidFill>
                    <a:srgbClr val="000000"/>
                  </a:solidFill>
                </a:uFill>
                <a:latin typeface="+mn-lt"/>
                <a:ea typeface="+mn-ea"/>
                <a:cs typeface="+mn-cs"/>
                <a:sym typeface="Helvetica"/>
              </a:defRPr>
            </a:pPr>
            <a:r>
              <a:t>How is it possible for market economies to produce a big depression?</a:t>
            </a:r>
          </a:p>
          <a:p>
            <a:pPr marL="0" indent="0" defTabSz="832104">
              <a:spcBef>
                <a:spcPts val="700"/>
              </a:spcBef>
              <a:buSzTx/>
              <a:buNone/>
              <a:defRPr b="1" sz="2184">
                <a:uFill>
                  <a:solidFill>
                    <a:srgbClr val="000000"/>
                  </a:solidFill>
                </a:uFill>
                <a:latin typeface="+mn-lt"/>
                <a:ea typeface="+mn-ea"/>
                <a:cs typeface="+mn-cs"/>
                <a:sym typeface="Helvetica"/>
              </a:defRPr>
            </a:pPr>
          </a:p>
          <a:p>
            <a:pPr marL="364957" indent="-364957" defTabSz="832104">
              <a:spcBef>
                <a:spcPts val="700"/>
              </a:spcBef>
              <a:buSzPct val="100000"/>
              <a:buAutoNum type="alphaUcPeriod" startAt="1"/>
              <a:defRPr sz="2184">
                <a:uFill>
                  <a:solidFill>
                    <a:srgbClr val="000000"/>
                  </a:solidFill>
                </a:uFill>
                <a:latin typeface="Times New Roman"/>
                <a:ea typeface="Times New Roman"/>
                <a:cs typeface="Times New Roman"/>
                <a:sym typeface="Times New Roman"/>
              </a:defRPr>
            </a:pPr>
            <a:r>
              <a:t>When the government—or labor unions—fixes the real wage above the full-employment market-clearing level.</a:t>
            </a:r>
          </a:p>
          <a:p>
            <a:pPr marL="364957" indent="-364957" defTabSz="832104">
              <a:spcBef>
                <a:spcPts val="700"/>
              </a:spcBef>
              <a:buSzPct val="100000"/>
              <a:buAutoNum type="alphaUcPeriod" startAt="1"/>
              <a:defRPr sz="2184">
                <a:uFill>
                  <a:solidFill>
                    <a:srgbClr val="000000"/>
                  </a:solidFill>
                </a:uFill>
                <a:latin typeface="Times New Roman"/>
                <a:ea typeface="Times New Roman"/>
                <a:cs typeface="Times New Roman"/>
                <a:sym typeface="Times New Roman"/>
              </a:defRPr>
            </a:pPr>
            <a:r>
              <a:t>When the government imposes too heavy a tax burden and enterprise, and so businesses are unwilling to invest in adding to their capital stocks.</a:t>
            </a:r>
          </a:p>
          <a:p>
            <a:pPr marL="364957" indent="-364957" defTabSz="832104">
              <a:spcBef>
                <a:spcPts val="700"/>
              </a:spcBef>
              <a:buSzPct val="100000"/>
              <a:buAutoNum type="alphaUcPeriod" startAt="1"/>
              <a:defRPr sz="2184">
                <a:uFill>
                  <a:solidFill>
                    <a:srgbClr val="000000"/>
                  </a:solidFill>
                </a:uFill>
                <a:latin typeface="Times New Roman"/>
                <a:ea typeface="Times New Roman"/>
                <a:cs typeface="Times New Roman"/>
                <a:sym typeface="Times New Roman"/>
              </a:defRPr>
            </a:pPr>
            <a:r>
              <a:t>When there is an excess demand for money, when confidence in banks that can issue money is lacking, and when the government fails to step in and expand the money supply to satisfy the demand.</a:t>
            </a:r>
          </a:p>
          <a:p>
            <a:pPr marL="364957" indent="-364957" defTabSz="832104">
              <a:spcBef>
                <a:spcPts val="700"/>
              </a:spcBef>
              <a:buSzPct val="100000"/>
              <a:buAutoNum type="alphaUcPeriod" startAt="1"/>
              <a:defRPr sz="2184">
                <a:uFill>
                  <a:solidFill>
                    <a:srgbClr val="000000"/>
                  </a:solidFill>
                </a:uFill>
                <a:latin typeface="Times New Roman"/>
                <a:ea typeface="Times New Roman"/>
                <a:cs typeface="Times New Roman"/>
                <a:sym typeface="Times New Roman"/>
              </a:defRPr>
            </a:pPr>
            <a:r>
              <a:t>When it is necessary, due to changing demand, to switch production and employment from one sector to another.</a:t>
            </a:r>
          </a:p>
          <a:p>
            <a:pPr marL="364957" indent="-364957" defTabSz="832104">
              <a:spcBef>
                <a:spcPts val="700"/>
              </a:spcBef>
              <a:buSzPct val="100000"/>
              <a:buAutoNum type="alphaUcPeriod" startAt="1"/>
              <a:defRPr sz="2184">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General Glut"/>
          <p:cNvSpPr txBox="1"/>
          <p:nvPr>
            <p:ph type="title" idx="4294967295"/>
          </p:nvPr>
        </p:nvSpPr>
        <p:spPr>
          <a:xfrm>
            <a:off x="457199" y="-1"/>
            <a:ext cx="8228391" cy="1023141"/>
          </a:xfrm>
          <a:prstGeom prst="rect">
            <a:avLst/>
          </a:prstGeom>
        </p:spPr>
        <p:txBody>
          <a:bodyPr lIns="50800" tIns="50800" rIns="50800" bIns="50800"/>
          <a:lstStyle>
            <a:lvl1pPr defTabSz="410765">
              <a:defRPr>
                <a:solidFill>
                  <a:srgbClr val="000080"/>
                </a:solidFill>
              </a:defRPr>
            </a:lvl1pPr>
          </a:lstStyle>
          <a:p>
            <a:pPr/>
            <a:r>
              <a:t>General Glut</a:t>
            </a:r>
          </a:p>
        </p:txBody>
      </p:sp>
      <p:sp>
        <p:nvSpPr>
          <p:cNvPr id="107" name="How is it that there can be a &quot;general glut&quot; in which pretty much every produced commodity and the labor of workers are in excess supply, given that humans are far from satiated with production goods and given that one person's expenditure is another person's income?…"/>
          <p:cNvSpPr txBox="1"/>
          <p:nvPr>
            <p:ph type="body" idx="4294967295"/>
          </p:nvPr>
        </p:nvSpPr>
        <p:spPr>
          <a:xfrm>
            <a:off x="457199" y="1023139"/>
            <a:ext cx="8228391" cy="5244064"/>
          </a:xfrm>
          <a:prstGeom prst="rect">
            <a:avLst/>
          </a:prstGeom>
        </p:spPr>
        <p:txBody>
          <a:bodyPr lIns="50800" tIns="50800" rIns="50800" bIns="50800" anchor="t"/>
          <a:lstStyle/>
          <a:p>
            <a:pPr marL="315101" indent="-315101" defTabSz="795527">
              <a:spcBef>
                <a:spcPts val="700"/>
              </a:spcBef>
              <a:defRPr sz="2088">
                <a:uFill>
                  <a:solidFill>
                    <a:srgbClr val="000000"/>
                  </a:solidFill>
                </a:uFill>
                <a:latin typeface="Calibri"/>
                <a:ea typeface="Calibri"/>
                <a:cs typeface="Calibri"/>
                <a:sym typeface="Calibri"/>
              </a:defRPr>
            </a:pPr>
            <a:r>
              <a:t>How is it that there can be a "general glut" in which pretty much every produced commodity and the labor of workers are in excess supply, given that humans are far from satiated with production goods and given that one person's expenditure is another person's income?</a:t>
            </a:r>
          </a:p>
          <a:p>
            <a:pPr marL="315101" indent="-315101" defTabSz="795527">
              <a:spcBef>
                <a:spcPts val="700"/>
              </a:spcBef>
              <a:defRPr sz="2088">
                <a:uFill>
                  <a:solidFill>
                    <a:srgbClr val="000000"/>
                  </a:solidFill>
                </a:uFill>
                <a:latin typeface="Calibri"/>
                <a:ea typeface="Calibri"/>
                <a:cs typeface="Calibri"/>
                <a:sym typeface="Calibri"/>
              </a:defRPr>
            </a:pPr>
            <a:r>
              <a:t>Remember: you can take your income and use it either to buy things that are useful or to build up your stock of cash money. If there is excess demand for useful commodities, people can switch from producing whatever they were making to producing whatever is in short supply. </a:t>
            </a:r>
          </a:p>
          <a:p>
            <a:pPr marL="315101" indent="-315101" defTabSz="795527">
              <a:spcBef>
                <a:spcPts val="700"/>
              </a:spcBef>
              <a:defRPr sz="2088">
                <a:uFill>
                  <a:solidFill>
                    <a:srgbClr val="000000"/>
                  </a:solidFill>
                </a:uFill>
                <a:latin typeface="Calibri"/>
                <a:ea typeface="Calibri"/>
                <a:cs typeface="Calibri"/>
                <a:sym typeface="Calibri"/>
              </a:defRPr>
            </a:pPr>
            <a:r>
              <a:t>But the only way to build up your stock of cash is to try to cut your spending below your income. And since one person's spending is another person's income, that simply cannot be done in general. </a:t>
            </a:r>
          </a:p>
          <a:p>
            <a:pPr marL="315101" indent="-315101" defTabSz="795527">
              <a:spcBef>
                <a:spcPts val="700"/>
              </a:spcBef>
              <a:defRPr sz="2088">
                <a:uFill>
                  <a:solidFill>
                    <a:srgbClr val="000000"/>
                  </a:solidFill>
                </a:uFill>
                <a:latin typeface="Calibri"/>
                <a:ea typeface="Calibri"/>
                <a:cs typeface="Calibri"/>
                <a:sym typeface="Calibri"/>
              </a:defRPr>
            </a:pPr>
            <a:r>
              <a:t>If people in general try, the result is that spending and incomes fall economywide until they are both at such a low level that people de-prioritize building up their cash holdings.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